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4"/>
  </p:handoutMasterIdLst>
  <p:sldIdLst>
    <p:sldId id="256" r:id="rId3"/>
    <p:sldId id="257" r:id="rId5"/>
    <p:sldId id="261" r:id="rId6"/>
    <p:sldId id="265" r:id="rId7"/>
    <p:sldId id="289" r:id="rId8"/>
    <p:sldId id="266" r:id="rId9"/>
    <p:sldId id="258" r:id="rId10"/>
    <p:sldId id="259" r:id="rId11"/>
    <p:sldId id="271" r:id="rId12"/>
    <p:sldId id="273" r:id="rId13"/>
    <p:sldId id="274" r:id="rId14"/>
    <p:sldId id="275" r:id="rId15"/>
    <p:sldId id="260" r:id="rId16"/>
    <p:sldId id="282" r:id="rId17"/>
    <p:sldId id="279" r:id="rId18"/>
    <p:sldId id="270" r:id="rId19"/>
    <p:sldId id="278" r:id="rId20"/>
    <p:sldId id="280" r:id="rId21"/>
    <p:sldId id="283" r:id="rId22"/>
    <p:sldId id="284" r:id="rId23"/>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59"/>
        <p:guide pos="3878"/>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tags" Target="tags/tag83.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29T10:51:51.795" idx="2">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6.xml"/><Relationship Id="rId4" Type="http://schemas.openxmlformats.org/officeDocument/2006/relationships/tags" Target="../tags/tag72.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6.xml"/><Relationship Id="rId4" Type="http://schemas.openxmlformats.org/officeDocument/2006/relationships/tags" Target="../tags/tag73.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slideLayout" Target="../slideLayouts/slideLayout6.xml"/><Relationship Id="rId4" Type="http://schemas.openxmlformats.org/officeDocument/2006/relationships/tags" Target="../tags/tag74.xml"/><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6.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5" Type="http://schemas.openxmlformats.org/officeDocument/2006/relationships/slideLayout" Target="../slideLayouts/slideLayout6.xml"/><Relationship Id="rId4" Type="http://schemas.openxmlformats.org/officeDocument/2006/relationships/tags" Target="../tags/tag77.xml"/><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8.xml"/><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tags" Target="../tags/tag79.xml"/><Relationship Id="rId2" Type="http://schemas.openxmlformats.org/officeDocument/2006/relationships/image" Target="../media/image12.png"/><Relationship Id="rId1"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0.xml"/><Relationship Id="rId1"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4.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5.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6.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7.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8.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9.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1.xml"/><Relationship Id="rId2" Type="http://schemas.openxmlformats.org/officeDocument/2006/relationships/image" Target="../media/image3.png"/><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81280" y="0"/>
            <a:ext cx="4095115" cy="6857365"/>
          </a:xfrm>
          <a:prstGeom prst="rect">
            <a:avLst/>
          </a:prstGeom>
        </p:spPr>
      </p:pic>
      <p:sp>
        <p:nvSpPr>
          <p:cNvPr id="3" name="副标题 2"/>
          <p:cNvSpPr>
            <a:spLocks noGrp="1"/>
          </p:cNvSpPr>
          <p:nvPr>
            <p:ph type="subTitle" idx="1"/>
            <p:custDataLst>
              <p:tags r:id="rId3"/>
            </p:custDataLst>
          </p:nvPr>
        </p:nvSpPr>
        <p:spPr>
          <a:xfrm>
            <a:off x="4013200" y="2559050"/>
            <a:ext cx="7658735" cy="1094740"/>
          </a:xfrm>
          <a:solidFill>
            <a:schemeClr val="accent6">
              <a:lumMod val="60000"/>
              <a:lumOff val="40000"/>
            </a:schemeClr>
          </a:solidFill>
        </p:spPr>
        <p:txBody>
          <a:bodyPr/>
          <a:lstStyle/>
          <a:p>
            <a:pPr algn="ctr"/>
            <a:endParaRPr lang="zh-CN" altLang="en-US" sz="600">
              <a:sym typeface="+mn-ea"/>
            </a:endParaRPr>
          </a:p>
          <a:p>
            <a:pPr algn="ctr"/>
            <a:r>
              <a:rPr lang="zh-CN" altLang="en-US" sz="4000">
                <a:sym typeface="+mn-ea"/>
              </a:rPr>
              <a:t>特困供养人员认定及申请流程</a:t>
            </a:r>
            <a:endParaRPr lang="zh-CN" altLang="en-US" sz="4000">
              <a:sym typeface="+mn-ea"/>
            </a:endParaRPr>
          </a:p>
          <a:p>
            <a:pPr algn="ctr"/>
            <a:r>
              <a:rPr lang="en-US" altLang="zh-CN" sz="2000">
                <a:sym typeface="+mn-ea"/>
              </a:rPr>
              <a:t>                                       </a:t>
            </a:r>
            <a:endParaRPr lang="zh-CN" altLang="en-US" sz="3600"/>
          </a:p>
          <a:p>
            <a:pPr algn="ctr"/>
            <a:endParaRPr lang="zh-CN" altLang="en-US" sz="3600"/>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893445" y="626110"/>
            <a:ext cx="10477500" cy="647700"/>
          </a:xfrm>
        </p:spPr>
        <p:txBody>
          <a:bodyPr/>
          <a:p>
            <a:r>
              <a:rPr lang="zh-CN" altLang="en-US"/>
              <a:t>（</a:t>
            </a:r>
            <a:r>
              <a:rPr lang="en-US" altLang="zh-CN"/>
              <a:t>4</a:t>
            </a:r>
            <a:r>
              <a:rPr lang="zh-CN" altLang="en-US"/>
              <a:t>）授权书：                                （</a:t>
            </a:r>
            <a:r>
              <a:rPr lang="en-US" altLang="zh-CN"/>
              <a:t>5</a:t>
            </a:r>
            <a:r>
              <a:rPr lang="zh-CN" altLang="en-US"/>
              <a:t>）承诺书：</a:t>
            </a:r>
            <a:endParaRPr lang="zh-CN" altLang="en-US"/>
          </a:p>
        </p:txBody>
      </p:sp>
      <p:pic>
        <p:nvPicPr>
          <p:cNvPr id="3" name="图片 2" descr="特困授权书"/>
          <p:cNvPicPr>
            <a:picLocks noChangeAspect="1"/>
          </p:cNvPicPr>
          <p:nvPr/>
        </p:nvPicPr>
        <p:blipFill>
          <a:blip r:embed="rId2"/>
          <a:stretch>
            <a:fillRect/>
          </a:stretch>
        </p:blipFill>
        <p:spPr>
          <a:xfrm>
            <a:off x="1038225" y="1273810"/>
            <a:ext cx="3486150" cy="5116830"/>
          </a:xfrm>
          <a:prstGeom prst="rect">
            <a:avLst/>
          </a:prstGeom>
        </p:spPr>
      </p:pic>
      <p:pic>
        <p:nvPicPr>
          <p:cNvPr id="4" name="图片 3" descr="特困承诺书"/>
          <p:cNvPicPr>
            <a:picLocks noChangeAspect="1"/>
          </p:cNvPicPr>
          <p:nvPr/>
        </p:nvPicPr>
        <p:blipFill>
          <a:blip r:embed="rId3"/>
          <a:stretch>
            <a:fillRect/>
          </a:stretch>
        </p:blipFill>
        <p:spPr>
          <a:xfrm>
            <a:off x="7570470" y="1273810"/>
            <a:ext cx="3800475" cy="5117465"/>
          </a:xfrm>
          <a:prstGeom prst="rect">
            <a:avLst/>
          </a:prstGeom>
        </p:spPr>
      </p:pic>
    </p:spTree>
    <p:custDataLst>
      <p:tags r:id="rId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888365" y="638175"/>
            <a:ext cx="10499725" cy="647700"/>
          </a:xfrm>
        </p:spPr>
        <p:txBody>
          <a:bodyPr/>
          <a:p>
            <a:r>
              <a:rPr lang="zh-CN" altLang="en-US"/>
              <a:t>（</a:t>
            </a:r>
            <a:r>
              <a:rPr lang="en-US" altLang="zh-CN"/>
              <a:t>6</a:t>
            </a:r>
            <a:r>
              <a:rPr lang="zh-CN" altLang="en-US"/>
              <a:t>）核对结果样表：</a:t>
            </a:r>
            <a:endParaRPr lang="zh-CN" altLang="en-US"/>
          </a:p>
        </p:txBody>
      </p:sp>
      <p:pic>
        <p:nvPicPr>
          <p:cNvPr id="3" name="图片 2" descr="核对结果材料1"/>
          <p:cNvPicPr>
            <a:picLocks noChangeAspect="1"/>
          </p:cNvPicPr>
          <p:nvPr/>
        </p:nvPicPr>
        <p:blipFill>
          <a:blip r:embed="rId2"/>
          <a:stretch>
            <a:fillRect/>
          </a:stretch>
        </p:blipFill>
        <p:spPr>
          <a:xfrm>
            <a:off x="888365" y="1285875"/>
            <a:ext cx="5198745" cy="5160645"/>
          </a:xfrm>
          <a:prstGeom prst="rect">
            <a:avLst/>
          </a:prstGeom>
        </p:spPr>
      </p:pic>
      <p:pic>
        <p:nvPicPr>
          <p:cNvPr id="4" name="图片 3" descr="核对结果材料2"/>
          <p:cNvPicPr>
            <a:picLocks noChangeAspect="1"/>
          </p:cNvPicPr>
          <p:nvPr/>
        </p:nvPicPr>
        <p:blipFill>
          <a:blip r:embed="rId3"/>
          <a:stretch>
            <a:fillRect/>
          </a:stretch>
        </p:blipFill>
        <p:spPr>
          <a:xfrm>
            <a:off x="6377940" y="1285875"/>
            <a:ext cx="5010150" cy="5160010"/>
          </a:xfrm>
          <a:prstGeom prst="rect">
            <a:avLst/>
          </a:prstGeom>
        </p:spPr>
      </p:pic>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894080" y="650240"/>
            <a:ext cx="10561320" cy="647700"/>
          </a:xfrm>
        </p:spPr>
        <p:txBody>
          <a:bodyPr/>
          <a:p>
            <a:r>
              <a:rPr lang="zh-CN" altLang="en-US"/>
              <a:t>（</a:t>
            </a:r>
            <a:r>
              <a:rPr lang="en-US" altLang="zh-CN"/>
              <a:t>7</a:t>
            </a:r>
            <a:r>
              <a:rPr lang="zh-CN" altLang="en-US"/>
              <a:t>）入户调查表：                </a:t>
            </a:r>
            <a:r>
              <a:rPr>
                <a:sym typeface="+mn-ea"/>
              </a:rPr>
              <a:t>（</a:t>
            </a:r>
            <a:r>
              <a:rPr lang="en-US" altLang="zh-CN">
                <a:sym typeface="+mn-ea"/>
              </a:rPr>
              <a:t>8</a:t>
            </a:r>
            <a:r>
              <a:rPr>
                <a:sym typeface="+mn-ea"/>
              </a:rPr>
              <a:t>）公示表：</a:t>
            </a:r>
            <a:endParaRPr lang="zh-CN" altLang="en-US"/>
          </a:p>
        </p:txBody>
      </p:sp>
      <p:pic>
        <p:nvPicPr>
          <p:cNvPr id="8" name="图片 7" descr="入户调查表"/>
          <p:cNvPicPr>
            <a:picLocks noChangeAspect="1"/>
          </p:cNvPicPr>
          <p:nvPr/>
        </p:nvPicPr>
        <p:blipFill>
          <a:blip r:embed="rId2"/>
          <a:stretch>
            <a:fillRect/>
          </a:stretch>
        </p:blipFill>
        <p:spPr>
          <a:xfrm>
            <a:off x="894080" y="1297940"/>
            <a:ext cx="4381500" cy="5123180"/>
          </a:xfrm>
          <a:prstGeom prst="rect">
            <a:avLst/>
          </a:prstGeom>
        </p:spPr>
      </p:pic>
      <p:pic>
        <p:nvPicPr>
          <p:cNvPr id="9" name="图片 8" descr="特困公示表"/>
          <p:cNvPicPr>
            <a:picLocks noChangeAspect="1"/>
          </p:cNvPicPr>
          <p:nvPr/>
        </p:nvPicPr>
        <p:blipFill>
          <a:blip r:embed="rId3"/>
          <a:stretch>
            <a:fillRect/>
          </a:stretch>
        </p:blipFill>
        <p:spPr>
          <a:xfrm>
            <a:off x="6459855" y="1297940"/>
            <a:ext cx="4400550" cy="5123180"/>
          </a:xfrm>
          <a:prstGeom prst="rect">
            <a:avLst/>
          </a:prstGeom>
        </p:spPr>
      </p:pic>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864235" y="648335"/>
            <a:ext cx="10663555" cy="647700"/>
          </a:xfrm>
        </p:spPr>
        <p:txBody>
          <a:bodyPr/>
          <a:p>
            <a:r>
              <a:rPr lang="zh-CN" altLang="en-US"/>
              <a:t>三、</a:t>
            </a:r>
            <a:r>
              <a:rPr>
                <a:sym typeface="+mn-ea"/>
              </a:rPr>
              <a:t>生活自理能力评估</a:t>
            </a:r>
            <a:endParaRPr lang="zh-CN" altLang="en-US"/>
          </a:p>
        </p:txBody>
      </p:sp>
      <p:sp>
        <p:nvSpPr>
          <p:cNvPr id="3" name="内容占位符 2"/>
          <p:cNvSpPr>
            <a:spLocks noGrp="1"/>
          </p:cNvSpPr>
          <p:nvPr>
            <p:ph idx="1"/>
          </p:nvPr>
        </p:nvSpPr>
        <p:spPr>
          <a:xfrm>
            <a:off x="864870" y="1496060"/>
            <a:ext cx="10662920" cy="4841240"/>
          </a:xfrm>
        </p:spPr>
        <p:txBody>
          <a:bodyPr/>
          <a:p>
            <a:pPr marL="285750" marR="0" indent="-285750" algn="l" defTabSz="914400" rtl="0" eaLnBrk="1" fontAlgn="base" latinLnBrk="0" hangingPunct="1">
              <a:lnSpc>
                <a:spcPct val="150000"/>
              </a:lnSpc>
              <a:spcBef>
                <a:spcPts val="20"/>
              </a:spcBef>
              <a:spcAft>
                <a:spcPts val="0"/>
              </a:spcAft>
              <a:buClrTx/>
              <a:buSzTx/>
              <a:buFont typeface="Arial" panose="020B0604020202020204" pitchFamily="34" charset="0"/>
              <a:buChar char="•"/>
            </a:pPr>
            <a:r>
              <a:rPr lang="en-US" altLang="zh-CN" sz="1800" spc="0">
                <a:solidFill>
                  <a:schemeClr val="tx1"/>
                </a:solidFill>
                <a:sym typeface="+mn-ea"/>
              </a:rPr>
              <a:t>对特困人员生活自理能力进行评估，并根据评估结果，确定特困人员应当享受的照料护理标准档次。</a:t>
            </a:r>
            <a:r>
              <a:rPr sz="1800" spc="0">
                <a:solidFill>
                  <a:schemeClr val="tx1"/>
                </a:solidFill>
                <a:sym typeface="+mn-ea"/>
              </a:rPr>
              <a:t>（有条件的地方，可以委托第三方机构开展特困人员生活自理能力评估。）</a:t>
            </a:r>
            <a:endParaRPr kumimoji="0" lang="en-US" altLang="zh-CN" sz="1800" b="0" i="0" u="none" strike="noStrike" kern="1200" cap="none" spc="0" normalizeH="0" baseline="0" noProof="1">
              <a:solidFill>
                <a:schemeClr val="tx1"/>
              </a:solidFill>
              <a:latin typeface="+mn-lt"/>
              <a:ea typeface="+mn-ea"/>
              <a:cs typeface="+mn-cs"/>
            </a:endParaRPr>
          </a:p>
          <a:p>
            <a:pPr marL="285750" marR="0" indent="-285750" algn="l" defTabSz="914400" rtl="0" eaLnBrk="1" fontAlgn="base" latinLnBrk="0" hangingPunct="1">
              <a:lnSpc>
                <a:spcPct val="150000"/>
              </a:lnSpc>
              <a:spcBef>
                <a:spcPts val="20"/>
              </a:spcBef>
              <a:spcAft>
                <a:spcPts val="0"/>
              </a:spcAft>
              <a:buClrTx/>
              <a:buSzTx/>
              <a:buFont typeface="Arial" panose="020B0604020202020204" pitchFamily="34" charset="0"/>
              <a:buChar char="•"/>
            </a:pPr>
            <a:r>
              <a:rPr lang="en-US" altLang="zh-CN" sz="1800" spc="0">
                <a:solidFill>
                  <a:schemeClr val="tx1"/>
                </a:solidFill>
                <a:sym typeface="+mn-ea"/>
              </a:rPr>
              <a:t>特困人员生活自理能力，一般依据以下6项指标综合评估</a:t>
            </a:r>
            <a:r>
              <a:rPr sz="1800" spc="0">
                <a:solidFill>
                  <a:schemeClr val="tx1"/>
                </a:solidFill>
                <a:sym typeface="+mn-ea"/>
              </a:rPr>
              <a:t>：</a:t>
            </a:r>
            <a:endParaRPr kumimoji="0" lang="zh-CN" altLang="en-US"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（一）自主吃饭；</a:t>
            </a:r>
            <a:endParaRPr kumimoji="0" lang="en-US" altLang="zh-CN"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（二）自主穿衣；</a:t>
            </a:r>
            <a:endParaRPr kumimoji="0" lang="en-US" altLang="zh-CN"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（三）自主上下床；</a:t>
            </a:r>
            <a:endParaRPr kumimoji="0" lang="en-US" altLang="zh-CN"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（四）自主如厕；</a:t>
            </a:r>
            <a:endParaRPr kumimoji="0" lang="en-US" altLang="zh-CN"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（五）室内自主行走；</a:t>
            </a:r>
            <a:endParaRPr kumimoji="0" lang="en-US" altLang="zh-CN" sz="18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200000"/>
              </a:lnSpc>
              <a:spcBef>
                <a:spcPts val="20"/>
              </a:spcBef>
              <a:spcAft>
                <a:spcPts val="0"/>
              </a:spcAft>
              <a:buClrTx/>
              <a:buSzTx/>
              <a:buFont typeface="Arial" panose="020B0604020202020204" pitchFamily="34" charset="0"/>
              <a:buNone/>
            </a:pPr>
            <a:r>
              <a:rPr lang="en-US" altLang="zh-CN" sz="1800" spc="0">
                <a:solidFill>
                  <a:schemeClr val="tx1"/>
                </a:solidFill>
                <a:sym typeface="+mn-ea"/>
              </a:rPr>
              <a:t>   （六）自主洗澡。</a:t>
            </a:r>
            <a:endParaRPr lang="zh-CN" altLang="en-US"/>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24560" y="649605"/>
            <a:ext cx="10573385" cy="5869305"/>
          </a:xfrm>
        </p:spPr>
        <p:txBody>
          <a:bodyPr anchor="t" anchorCtr="0"/>
          <a:p>
            <a:pPr indent="0">
              <a:lnSpc>
                <a:spcPct val="200000"/>
              </a:lnSpc>
              <a:spcBef>
                <a:spcPts val="100"/>
              </a:spcBef>
              <a:spcAft>
                <a:spcPts val="100"/>
              </a:spcAft>
              <a:buFont typeface="Arial" panose="020B0604020202020204" pitchFamily="34" charset="0"/>
            </a:pPr>
            <a:r>
              <a:rPr sz="1800" spc="0">
                <a:latin typeface="微软雅黑" panose="020B0503020204020204" charset="-122"/>
                <a:ea typeface="微软雅黑" panose="020B0503020204020204" charset="-122"/>
                <a:cs typeface="+mn-cs"/>
                <a:sym typeface="+mn-ea"/>
              </a:rPr>
              <a:t>·  </a:t>
            </a:r>
            <a:r>
              <a:rPr sz="1800" b="0" spc="0">
                <a:latin typeface="+mn-lt"/>
                <a:ea typeface="+mn-ea"/>
                <a:cs typeface="+mn-cs"/>
                <a:sym typeface="+mn-ea"/>
              </a:rPr>
              <a:t>根据本办法第二十一条规定内容，特困人员生活自理状况6项指标全部达到的，可以视为具备生活自理能力；有3项以下（含3项）指标不能达到的，可以视为部分丧失生活自理能力；有4项以上（含4项）指标不能达到的，可以视为完全丧失生活自理能力。</a:t>
            </a:r>
            <a:br>
              <a:rPr sz="1800" b="0" spc="0">
                <a:latin typeface="+mn-lt"/>
                <a:ea typeface="+mn-ea"/>
                <a:cs typeface="+mn-cs"/>
                <a:sym typeface="+mn-ea"/>
              </a:rPr>
            </a:br>
            <a:r>
              <a:rPr sz="1800" spc="0">
                <a:latin typeface="微软雅黑" panose="020B0503020204020204" charset="-122"/>
                <a:ea typeface="微软雅黑" panose="020B0503020204020204" charset="-122"/>
                <a:cs typeface="+mn-cs"/>
                <a:sym typeface="+mn-ea"/>
              </a:rPr>
              <a:t>·  </a:t>
            </a:r>
            <a:r>
              <a:rPr sz="1800" b="0" spc="0">
                <a:latin typeface="+mn-lt"/>
                <a:ea typeface="+mn-ea"/>
                <a:cs typeface="+mn-cs"/>
                <a:sym typeface="+mn-ea"/>
              </a:rPr>
              <a:t>评估时，视力、听力、言语、肢体等残疾类别的特困人员，如能熟练使用辅助器具自主完成某一项评估指标的，视为具备该项生活自理能力。一、二级智力、精神残疾的，可认定为失能；三级智力、精神残疾的，可视为半失能；四级智力、精神残疾的，可视为全自理。残疾人所属类别和级别，以残疾人证登记信息为准。</a:t>
            </a:r>
            <a:br>
              <a:rPr sz="1800" b="0" spc="0">
                <a:latin typeface="+mn-lt"/>
                <a:ea typeface="+mn-ea"/>
                <a:cs typeface="+mn-cs"/>
                <a:sym typeface="+mn-ea"/>
              </a:rPr>
            </a:br>
            <a:r>
              <a:rPr sz="1800" spc="0">
                <a:latin typeface="微软雅黑" panose="020B0503020204020204" charset="-122"/>
                <a:ea typeface="微软雅黑" panose="020B0503020204020204" charset="-122"/>
                <a:cs typeface="+mn-cs"/>
                <a:sym typeface="+mn-ea"/>
              </a:rPr>
              <a:t>·  </a:t>
            </a:r>
            <a:r>
              <a:rPr sz="1800" b="0" spc="0">
                <a:latin typeface="+mn-lt"/>
                <a:ea typeface="+mn-ea"/>
                <a:cs typeface="+mn-cs"/>
                <a:sym typeface="+mn-ea"/>
              </a:rPr>
              <a:t>特困人员生活自理能力发生变化的，本人、照料服务人、村（居）民委员会或者供养服务机构应当通过乡镇人民政府（街道办事处）及时报告县级人民政府民政部门，县级人民政府民政部门应当自接到报告之日起10个工作日内组织复核评估，并根据评估结果及时调整特困人员生活自理能力认定类别。</a:t>
            </a:r>
            <a:br>
              <a:rPr kumimoji="0" sz="1800" b="0" i="0" u="none" strike="noStrike" kern="1200" cap="none" spc="0" normalizeH="0" baseline="0" noProof="1">
                <a:solidFill>
                  <a:schemeClr val="tx1"/>
                </a:solidFill>
                <a:latin typeface="+mn-lt"/>
                <a:ea typeface="+mn-ea"/>
                <a:cs typeface="+mn-cs"/>
              </a:rPr>
            </a:br>
            <a:endParaRPr lang="zh-CN" altLang="en-US"/>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37260" y="650240"/>
            <a:ext cx="10463530" cy="647700"/>
          </a:xfrm>
        </p:spPr>
        <p:txBody>
          <a:bodyPr/>
          <a:p>
            <a:r>
              <a:rPr lang="zh-CN" altLang="en-US"/>
              <a:t>自理能力评估样表：</a:t>
            </a:r>
            <a:endParaRPr lang="zh-CN" altLang="en-US"/>
          </a:p>
        </p:txBody>
      </p:sp>
      <p:pic>
        <p:nvPicPr>
          <p:cNvPr id="3" name="图片 2" descr="自理能力评估表"/>
          <p:cNvPicPr>
            <a:picLocks noChangeAspect="1"/>
          </p:cNvPicPr>
          <p:nvPr/>
        </p:nvPicPr>
        <p:blipFill>
          <a:blip r:embed="rId2"/>
          <a:stretch>
            <a:fillRect/>
          </a:stretch>
        </p:blipFill>
        <p:spPr>
          <a:xfrm>
            <a:off x="1128395" y="1297940"/>
            <a:ext cx="3838575" cy="5184775"/>
          </a:xfrm>
          <a:prstGeom prst="rect">
            <a:avLst/>
          </a:prstGeom>
        </p:spPr>
      </p:pic>
      <p:pic>
        <p:nvPicPr>
          <p:cNvPr id="4" name="图片 3" descr="自理能力评估表2"/>
          <p:cNvPicPr>
            <a:picLocks noChangeAspect="1"/>
          </p:cNvPicPr>
          <p:nvPr/>
        </p:nvPicPr>
        <p:blipFill>
          <a:blip r:embed="rId3"/>
          <a:stretch>
            <a:fillRect/>
          </a:stretch>
        </p:blipFill>
        <p:spPr>
          <a:xfrm>
            <a:off x="6837045" y="1297940"/>
            <a:ext cx="3920490" cy="5184775"/>
          </a:xfrm>
          <a:prstGeom prst="rect">
            <a:avLst/>
          </a:prstGeom>
        </p:spPr>
      </p:pic>
    </p:spTree>
    <p:custDataLst>
      <p:tags r:id="rId4"/>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891540" y="668655"/>
            <a:ext cx="10507980" cy="488950"/>
          </a:xfrm>
        </p:spPr>
        <p:txBody>
          <a:bodyPr/>
          <a:p>
            <a:pPr algn="l"/>
            <a:r>
              <a:rPr lang="zh-CN" altLang="en-US" sz="2800" b="1">
                <a:sym typeface="+mn-ea"/>
              </a:rPr>
              <a:t>终止救助供养</a:t>
            </a:r>
            <a:br>
              <a:rPr lang="zh-CN" altLang="en-US" kern="1200" baseline="0">
                <a:latin typeface="+mj-lt"/>
                <a:ea typeface="+mj-ea"/>
                <a:cs typeface="+mj-cs"/>
              </a:rPr>
            </a:br>
            <a:endParaRPr lang="zh-CN" altLang="en-US"/>
          </a:p>
        </p:txBody>
      </p:sp>
      <p:sp>
        <p:nvSpPr>
          <p:cNvPr id="3" name="副标题 2"/>
          <p:cNvSpPr>
            <a:spLocks noGrp="1"/>
          </p:cNvSpPr>
          <p:nvPr>
            <p:ph type="subTitle" idx="1"/>
          </p:nvPr>
        </p:nvSpPr>
        <p:spPr>
          <a:xfrm>
            <a:off x="890905" y="1280795"/>
            <a:ext cx="10508615" cy="5187950"/>
          </a:xfrm>
        </p:spPr>
        <p:txBody>
          <a:bodyPr/>
          <a:p>
            <a:pPr marL="285750" marR="0" indent="-285750" algn="l" defTabSz="914400" rtl="0" eaLnBrk="1" fontAlgn="base" latinLnBrk="0" hangingPunct="1">
              <a:lnSpc>
                <a:spcPct val="130000"/>
              </a:lnSpc>
              <a:spcBef>
                <a:spcPts val="20"/>
              </a:spcBef>
              <a:spcAft>
                <a:spcPts val="0"/>
              </a:spcAft>
              <a:buClrTx/>
              <a:buSzTx/>
              <a:buFont typeface="Arial" panose="020B0604020202020204" pitchFamily="34" charset="0"/>
              <a:buChar char="•"/>
            </a:pPr>
            <a:r>
              <a:rPr lang="zh-CN" altLang="en-US" sz="1600" spc="0">
                <a:sym typeface="+mn-ea"/>
              </a:rPr>
              <a:t>特困人员有下列情形之一的，应当及时终止救助供养：</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（一）死亡或者被宣告死亡、被宣告失踪；</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（二）具备或者恢复劳动能力；</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（三）依法被判处刑罚，且在监狱服刑；</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（四）收入和财产状况不再符合本办法第六条规定；</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（五）法定义务人具有了履行义务能力或者新增具有履行义务能力的法定义务人；</a:t>
            </a:r>
            <a:endParaRPr kumimoji="0" lang="zh-CN" altLang="en-US" sz="1600" b="0" i="0" u="none" strike="noStrike" kern="1200" cap="none" spc="0" normalizeH="0" baseline="0" noProof="1">
              <a:solidFill>
                <a:schemeClr val="tx1"/>
              </a:solidFill>
              <a:latin typeface="+mn-lt"/>
              <a:ea typeface="+mn-ea"/>
              <a:cs typeface="+mn-cs"/>
            </a:endParaRPr>
          </a:p>
          <a:p>
            <a:pPr marL="0" marR="0" indent="0" algn="l" defTabSz="914400" rtl="0" eaLnBrk="1" fontAlgn="base" latinLnBrk="0" hangingPunct="1">
              <a:lnSpc>
                <a:spcPct val="130000"/>
              </a:lnSpc>
              <a:spcBef>
                <a:spcPts val="20"/>
              </a:spcBef>
              <a:spcAft>
                <a:spcPts val="0"/>
              </a:spcAft>
              <a:buClrTx/>
              <a:buSzTx/>
              <a:buFont typeface="Arial" panose="020B0604020202020204" pitchFamily="34" charset="0"/>
              <a:buNone/>
            </a:pPr>
            <a:r>
              <a:rPr lang="zh-CN" altLang="en-US" sz="1600" spc="0">
                <a:sym typeface="+mn-ea"/>
              </a:rPr>
              <a:t>   （六）自愿申请退出救助供养。</a:t>
            </a:r>
            <a:endParaRPr kumimoji="0" lang="zh-CN" altLang="en-US" sz="1600" b="0" i="0" u="none" strike="noStrike" kern="1200" cap="none" spc="0" normalizeH="0" baseline="0" noProof="1">
              <a:solidFill>
                <a:schemeClr val="tx1"/>
              </a:solidFill>
              <a:latin typeface="+mn-lt"/>
              <a:ea typeface="+mn-ea"/>
              <a:cs typeface="+mn-cs"/>
            </a:endParaRPr>
          </a:p>
          <a:p>
            <a:pPr marL="285750" marR="0" indent="-285750" algn="l" defTabSz="914400" rtl="0" eaLnBrk="1" fontAlgn="base" latinLnBrk="0" hangingPunct="1">
              <a:lnSpc>
                <a:spcPct val="130000"/>
              </a:lnSpc>
              <a:spcBef>
                <a:spcPts val="20"/>
              </a:spcBef>
              <a:spcAft>
                <a:spcPts val="0"/>
              </a:spcAft>
              <a:buClrTx/>
              <a:buSzTx/>
              <a:buFont typeface="Arial" panose="020B0604020202020204" pitchFamily="34" charset="0"/>
              <a:buChar char="•"/>
            </a:pPr>
            <a:r>
              <a:rPr lang="zh-CN" altLang="en-US" sz="1600" spc="0">
                <a:solidFill>
                  <a:srgbClr val="FF0000"/>
                </a:solidFill>
                <a:sym typeface="+mn-ea"/>
              </a:rPr>
              <a:t>特困人员中的未成年人，可继续享有救助供养待遇至18周岁；年满18周岁仍在接受义务教育或者在普通高中、中等职业学校就读的，可继续享有救助供养待遇。</a:t>
            </a:r>
            <a:endParaRPr kumimoji="0" lang="zh-CN" altLang="en-US" sz="1600" b="0" i="0" u="none" strike="noStrike" kern="1200" cap="none" spc="0" normalizeH="0" baseline="0" noProof="1">
              <a:solidFill>
                <a:srgbClr val="FF0000"/>
              </a:solidFill>
              <a:latin typeface="+mn-lt"/>
              <a:ea typeface="+mn-ea"/>
              <a:cs typeface="+mn-cs"/>
            </a:endParaRPr>
          </a:p>
          <a:p>
            <a:pPr marL="285750" marR="0" indent="-285750" algn="l" defTabSz="914400" rtl="0" eaLnBrk="1" fontAlgn="base" latinLnBrk="0" hangingPunct="1">
              <a:lnSpc>
                <a:spcPct val="130000"/>
              </a:lnSpc>
              <a:spcBef>
                <a:spcPts val="20"/>
              </a:spcBef>
              <a:spcAft>
                <a:spcPts val="0"/>
              </a:spcAft>
              <a:buClrTx/>
              <a:buSzTx/>
              <a:buFont typeface="Arial" panose="020B0604020202020204" pitchFamily="34" charset="0"/>
              <a:buChar char="•"/>
            </a:pPr>
            <a:r>
              <a:rPr lang="zh-CN" altLang="en-US" sz="1600" spc="0">
                <a:sym typeface="+mn-ea"/>
              </a:rPr>
              <a:t>乡镇人民政府（街道办事处）在工作中发现特困人员不再符合救助供养条件的，应当及时办理终止救助供养手续。</a:t>
            </a:r>
            <a:endParaRPr kumimoji="0" lang="zh-CN" altLang="en-US" sz="1600" b="0" i="0" u="none" strike="noStrike" kern="1200" cap="none" spc="0" normalizeH="0" baseline="0" noProof="1">
              <a:solidFill>
                <a:schemeClr val="tx1"/>
              </a:solidFill>
              <a:latin typeface="+mn-lt"/>
              <a:ea typeface="+mn-ea"/>
              <a:cs typeface="+mn-cs"/>
            </a:endParaRPr>
          </a:p>
          <a:p>
            <a:pPr marL="285750" marR="0" indent="-285750" algn="l" defTabSz="914400" rtl="0" eaLnBrk="1" fontAlgn="base" latinLnBrk="0" hangingPunct="1">
              <a:lnSpc>
                <a:spcPct val="130000"/>
              </a:lnSpc>
              <a:spcBef>
                <a:spcPts val="20"/>
              </a:spcBef>
              <a:spcAft>
                <a:spcPts val="0"/>
              </a:spcAft>
              <a:buClrTx/>
              <a:buSzTx/>
              <a:buFont typeface="Arial" panose="020B0604020202020204" pitchFamily="34" charset="0"/>
              <a:buChar char="•"/>
            </a:pPr>
            <a:r>
              <a:rPr lang="zh-CN" altLang="en-US" sz="1600" spc="0">
                <a:sym typeface="+mn-ea"/>
              </a:rPr>
              <a:t>对拟终止救助供养的特困人员，</a:t>
            </a:r>
            <a:r>
              <a:rPr lang="zh-CN" altLang="en-US" sz="1600" spc="0">
                <a:solidFill>
                  <a:srgbClr val="FF0000"/>
                </a:solidFill>
                <a:sym typeface="+mn-ea"/>
              </a:rPr>
              <a:t>乡镇人民政府（街道办事处）应在其所在村（社区）或者供养服务机构公示</a:t>
            </a:r>
            <a:r>
              <a:rPr lang="zh-CN" altLang="en-US" sz="1600" spc="0">
                <a:sym typeface="+mn-ea"/>
              </a:rPr>
              <a:t>。公示期为7天。公示期满无异议的，从下月起终止救助供养。对公示有异议的，应当组织调查核实，在15个工作日内作出是否终止救助供养决定，并重新公示。对决定终止救助供养的，乡镇人民政府（街道办事处）将终止理由书面告知当事人、村（居）民委员会。</a:t>
            </a:r>
            <a:endParaRPr kumimoji="0" lang="zh-CN" altLang="en-US" sz="1600" b="0" i="0" u="none" strike="noStrike" kern="1200" cap="none" spc="0" normalizeH="0" baseline="0" noProof="1">
              <a:solidFill>
                <a:schemeClr val="tx1"/>
              </a:solidFill>
              <a:latin typeface="+mn-lt"/>
              <a:ea typeface="+mn-ea"/>
              <a:cs typeface="+mn-cs"/>
            </a:endParaRPr>
          </a:p>
          <a:p>
            <a:pPr marL="285750" marR="0" indent="-285750" algn="l" defTabSz="914400" rtl="0" eaLnBrk="1" fontAlgn="base" latinLnBrk="0" hangingPunct="1">
              <a:lnSpc>
                <a:spcPct val="130000"/>
              </a:lnSpc>
              <a:spcBef>
                <a:spcPts val="20"/>
              </a:spcBef>
              <a:spcAft>
                <a:spcPts val="0"/>
              </a:spcAft>
              <a:buClrTx/>
              <a:buSzTx/>
              <a:buFont typeface="Arial" panose="020B0604020202020204" pitchFamily="34" charset="0"/>
              <a:buChar char="•"/>
            </a:pPr>
            <a:r>
              <a:rPr lang="zh-CN" altLang="en-US" sz="1600" spc="0">
                <a:sym typeface="+mn-ea"/>
              </a:rPr>
              <a:t>对终止救助供养的原特困人员，符合最低生活保障、临时救助等其他社会救助条件的，应当按规定及时纳入相应救助范围。</a:t>
            </a:r>
            <a:endParaRPr lang="zh-CN" altLang="en-US" sz="1600" spc="0">
              <a:sym typeface="+mn-ea"/>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24560" y="662940"/>
            <a:ext cx="10488295" cy="647700"/>
          </a:xfrm>
        </p:spPr>
        <p:txBody>
          <a:bodyPr/>
          <a:p>
            <a:r>
              <a:rPr lang="zh-CN" altLang="en-US"/>
              <a:t>终止核准表</a:t>
            </a:r>
            <a:endParaRPr lang="zh-CN" altLang="en-US"/>
          </a:p>
        </p:txBody>
      </p:sp>
      <p:pic>
        <p:nvPicPr>
          <p:cNvPr id="3" name="图片 2" descr="终止核准表"/>
          <p:cNvPicPr>
            <a:picLocks noChangeAspect="1"/>
          </p:cNvPicPr>
          <p:nvPr/>
        </p:nvPicPr>
        <p:blipFill>
          <a:blip r:embed="rId2"/>
          <a:stretch>
            <a:fillRect/>
          </a:stretch>
        </p:blipFill>
        <p:spPr>
          <a:xfrm>
            <a:off x="924560" y="1310640"/>
            <a:ext cx="4400550" cy="5324475"/>
          </a:xfrm>
          <a:prstGeom prst="rect">
            <a:avLst/>
          </a:prstGeom>
        </p:spPr>
      </p:pic>
      <p:sp>
        <p:nvSpPr>
          <p:cNvPr id="4" name="文本框 3"/>
          <p:cNvSpPr txBox="1"/>
          <p:nvPr/>
        </p:nvSpPr>
        <p:spPr>
          <a:xfrm>
            <a:off x="5828665" y="1400810"/>
            <a:ext cx="5441315" cy="829945"/>
          </a:xfrm>
          <a:prstGeom prst="rect">
            <a:avLst/>
          </a:prstGeom>
          <a:noFill/>
        </p:spPr>
        <p:txBody>
          <a:bodyPr wrap="square" rtlCol="0">
            <a:spAutoFit/>
          </a:bodyPr>
          <a:p>
            <a:r>
              <a:rPr lang="zh-CN" altLang="en-US" sz="2400"/>
              <a:t>特困供养待遇终止核准表需要报送纸质材料。</a:t>
            </a:r>
            <a:endParaRPr lang="zh-CN" altLang="en-US" sz="2400"/>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901065" y="657225"/>
            <a:ext cx="10499725" cy="596265"/>
          </a:xfrm>
        </p:spPr>
        <p:txBody>
          <a:bodyPr/>
          <a:p>
            <a:pPr algn="l"/>
            <a:r>
              <a:rPr lang="zh-CN" altLang="en-US" sz="2800"/>
              <a:t>特困供养协议书：</a:t>
            </a:r>
            <a:endParaRPr lang="zh-CN" altLang="en-US" sz="2800"/>
          </a:p>
        </p:txBody>
      </p:sp>
      <p:sp>
        <p:nvSpPr>
          <p:cNvPr id="3" name="副标题 2"/>
          <p:cNvSpPr>
            <a:spLocks noGrp="1"/>
          </p:cNvSpPr>
          <p:nvPr>
            <p:ph type="subTitle" idx="1"/>
          </p:nvPr>
        </p:nvSpPr>
        <p:spPr>
          <a:xfrm>
            <a:off x="901065" y="1428750"/>
            <a:ext cx="10852150" cy="5080000"/>
          </a:xfrm>
        </p:spPr>
        <p:txBody>
          <a:bodyPr/>
          <a:p>
            <a:pPr algn="l"/>
            <a:r>
              <a:rPr lang="en-US" altLang="zh-CN"/>
              <a:t> </a:t>
            </a:r>
            <a:r>
              <a:rPr lang="zh-CN" altLang="en-US"/>
              <a:t>乡镇人民政府、村（居委会）与特困供养人员、照料服务人（敬老院）签订委托照料服务协议，明确各方权利义务和相关职责。无民事行为能力的特困供养人员，应当由其监护人代为签订。委托照料服务协议文本由县级人民政府民政部门统一制定。</a:t>
            </a:r>
            <a:endParaRPr lang="zh-CN" altLang="en-US"/>
          </a:p>
          <a:p>
            <a:pPr algn="l"/>
            <a:r>
              <a:rPr lang="zh-CN" altLang="en-US"/>
              <a:t> 协议内容包括特困人员和照料服务人基本信息、特困人员生活自理能力认定类别、照料服务内容、照料服务要求、照料服务权利义务等。</a:t>
            </a:r>
            <a:endParaRPr lang="zh-CN" altLang="en-US"/>
          </a:p>
          <a:p>
            <a:pPr algn="l"/>
            <a:r>
              <a:rPr lang="zh-CN" altLang="en-US"/>
              <a:t>所有新增特困人员都要及时签订供养协议书，协议书一式五份，签订</a:t>
            </a:r>
            <a:r>
              <a:rPr lang="en-US" altLang="zh-CN"/>
              <a:t>4</a:t>
            </a:r>
            <a:r>
              <a:rPr lang="zh-CN" altLang="en-US"/>
              <a:t>方各执一份，县民政部门存档一份。</a:t>
            </a:r>
            <a:endParaRPr lang="zh-CN" altLang="en-US"/>
          </a:p>
          <a:p>
            <a:pPr algn="l"/>
            <a:r>
              <a:rPr lang="zh-CN" altLang="en-US"/>
              <a:t>特困供养协议书分为三种，分散供养协议书、集中供养协议书、跨区域集中供养协议书。（注：跨区域是指特困人员入住的敬老院不属于户籍所在乡镇。但是此类特困人员信息档案还属于户籍所在乡镇管理）</a:t>
            </a:r>
            <a:endParaRPr lang="zh-CN" altLang="en-US"/>
          </a:p>
          <a:p>
            <a:pPr algn="l"/>
            <a:endParaRPr lang="zh-CN" altLang="en-US"/>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858520" y="620395"/>
            <a:ext cx="10475595" cy="644525"/>
          </a:xfrm>
        </p:spPr>
        <p:txBody>
          <a:bodyPr/>
          <a:p>
            <a:pPr algn="l"/>
            <a:r>
              <a:rPr lang="zh-CN" altLang="en-US" sz="2800"/>
              <a:t>特困供养系统数据维护</a:t>
            </a:r>
            <a:endParaRPr lang="zh-CN" altLang="en-US" sz="2800"/>
          </a:p>
        </p:txBody>
      </p:sp>
      <p:sp>
        <p:nvSpPr>
          <p:cNvPr id="3" name="副标题 2"/>
          <p:cNvSpPr>
            <a:spLocks noGrp="1"/>
          </p:cNvSpPr>
          <p:nvPr>
            <p:ph type="subTitle" idx="1"/>
          </p:nvPr>
        </p:nvSpPr>
        <p:spPr>
          <a:xfrm>
            <a:off x="857885" y="1392555"/>
            <a:ext cx="10475595" cy="5067935"/>
          </a:xfrm>
        </p:spPr>
        <p:txBody>
          <a:bodyPr/>
          <a:p>
            <a:pPr algn="l"/>
            <a:r>
              <a:rPr lang="zh-CN" altLang="en-US"/>
              <a:t>安徽省最低生活保障信息系统包含农村低保、城市低保和特困供养三项业务，特困供养每个月名单确定大概在当月</a:t>
            </a:r>
            <a:r>
              <a:rPr lang="en-US" altLang="zh-CN"/>
              <a:t>10</a:t>
            </a:r>
            <a:r>
              <a:rPr lang="zh-CN" altLang="en-US"/>
              <a:t>号左右，名单反馈到各镇后，镇民政具体业务人员需要做的就是：</a:t>
            </a:r>
            <a:endParaRPr lang="zh-CN" altLang="en-US"/>
          </a:p>
          <a:p>
            <a:pPr algn="l"/>
            <a:r>
              <a:rPr lang="en-US" altLang="zh-CN"/>
              <a:t>1</a:t>
            </a:r>
            <a:r>
              <a:rPr lang="zh-CN" altLang="en-US"/>
              <a:t>、</a:t>
            </a:r>
            <a:r>
              <a:rPr lang="zh-CN" altLang="en-US" sz="2000"/>
              <a:t>及时的对名单进行核准，看是否有需增未增、应删未删的数据；</a:t>
            </a:r>
            <a:endParaRPr lang="zh-CN" altLang="en-US" sz="2000"/>
          </a:p>
          <a:p>
            <a:pPr algn="l"/>
            <a:endParaRPr lang="zh-CN" altLang="en-US" sz="2000"/>
          </a:p>
          <a:p>
            <a:pPr algn="l"/>
            <a:r>
              <a:rPr lang="en-US" altLang="zh-CN" sz="2000"/>
              <a:t>2</a:t>
            </a:r>
            <a:r>
              <a:rPr lang="zh-CN" altLang="en-US" sz="2000"/>
              <a:t>、名单确认无误后，进行造册，需要修改账号的及时修改，确保造册效率；</a:t>
            </a:r>
            <a:endParaRPr lang="zh-CN" altLang="en-US" sz="2000"/>
          </a:p>
          <a:p>
            <a:pPr algn="l"/>
            <a:endParaRPr lang="zh-CN" altLang="en-US" sz="2000"/>
          </a:p>
          <a:p>
            <a:pPr algn="l"/>
            <a:r>
              <a:rPr lang="en-US" altLang="zh-CN" sz="2000"/>
              <a:t>3</a:t>
            </a:r>
            <a:r>
              <a:rPr lang="zh-CN" altLang="en-US" sz="2000"/>
              <a:t>、造册完成后，在低收入系统内对特困人员数据进行维护，系统内要确保</a:t>
            </a:r>
            <a:r>
              <a:rPr lang="zh-CN" altLang="en-US" sz="2000">
                <a:solidFill>
                  <a:srgbClr val="7030A0"/>
                </a:solidFill>
              </a:rPr>
              <a:t>每月</a:t>
            </a:r>
            <a:r>
              <a:rPr lang="en-US" altLang="zh-CN" sz="2000">
                <a:solidFill>
                  <a:srgbClr val="7030A0"/>
                </a:solidFill>
              </a:rPr>
              <a:t>25</a:t>
            </a:r>
            <a:r>
              <a:rPr lang="zh-CN" altLang="en-US" sz="2000">
                <a:solidFill>
                  <a:srgbClr val="7030A0"/>
                </a:solidFill>
              </a:rPr>
              <a:t>号</a:t>
            </a:r>
            <a:endParaRPr lang="zh-CN" altLang="en-US" sz="2000">
              <a:solidFill>
                <a:srgbClr val="7030A0"/>
              </a:solidFill>
            </a:endParaRPr>
          </a:p>
          <a:p>
            <a:pPr algn="l"/>
            <a:r>
              <a:rPr lang="zh-CN" altLang="en-US" sz="2000">
                <a:solidFill>
                  <a:srgbClr val="7030A0"/>
                </a:solidFill>
              </a:rPr>
              <a:t> </a:t>
            </a:r>
            <a:r>
              <a:rPr lang="en-US" altLang="zh-CN" sz="2000">
                <a:solidFill>
                  <a:srgbClr val="7030A0"/>
                </a:solidFill>
              </a:rPr>
              <a:t>    </a:t>
            </a:r>
            <a:r>
              <a:rPr lang="zh-CN" altLang="en-US" sz="2000">
                <a:solidFill>
                  <a:srgbClr val="7030A0"/>
                </a:solidFill>
              </a:rPr>
              <a:t>之前</a:t>
            </a:r>
            <a:r>
              <a:rPr lang="zh-CN" altLang="en-US" sz="2000"/>
              <a:t>，人数、钱数和人员基本信息要与我们实际发钱名单一致。（目前个别乡镇</a:t>
            </a:r>
            <a:endParaRPr lang="zh-CN" altLang="en-US" sz="2000"/>
          </a:p>
          <a:p>
            <a:pPr algn="l"/>
            <a:r>
              <a:rPr lang="zh-CN" altLang="en-US" sz="2000"/>
              <a:t> </a:t>
            </a:r>
            <a:r>
              <a:rPr lang="en-US" altLang="zh-CN" sz="2000"/>
              <a:t>    </a:t>
            </a:r>
            <a:r>
              <a:rPr lang="zh-CN" altLang="en-US" sz="2000"/>
              <a:t>数据还是没有完全正确，需要抓紧时间调整）</a:t>
            </a:r>
            <a:endParaRPr lang="zh-CN" altLang="en-US" sz="2000"/>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48055" y="808990"/>
            <a:ext cx="10020935" cy="647700"/>
          </a:xfrm>
        </p:spPr>
        <p:txBody>
          <a:bodyPr/>
          <a:p>
            <a:pPr algn="l"/>
            <a:r>
              <a:rPr lang="en-US" altLang="zh-CN"/>
              <a:t>  </a:t>
            </a:r>
            <a:r>
              <a:rPr lang="zh-CN" altLang="en-US"/>
              <a:t>一、特困人员认定</a:t>
            </a:r>
            <a:endParaRPr lang="zh-CN" altLang="en-US"/>
          </a:p>
        </p:txBody>
      </p:sp>
      <p:sp>
        <p:nvSpPr>
          <p:cNvPr id="3" name="内容占位符 2"/>
          <p:cNvSpPr>
            <a:spLocks noGrp="1"/>
          </p:cNvSpPr>
          <p:nvPr>
            <p:ph idx="1"/>
          </p:nvPr>
        </p:nvSpPr>
        <p:spPr>
          <a:xfrm>
            <a:off x="948055" y="1591945"/>
            <a:ext cx="10434320" cy="4794250"/>
          </a:xfrm>
        </p:spPr>
        <p:txBody>
          <a:bodyPr/>
          <a:p>
            <a:r>
              <a:rPr lang="zh-CN" altLang="en-US" sz="2000"/>
              <a:t>同时具备以下条件的老年人、残疾人和未成年人，应当依法纳入特困人员救助供养范围：</a:t>
            </a:r>
            <a:endParaRPr lang="zh-CN" altLang="en-US" sz="2000"/>
          </a:p>
          <a:p>
            <a:endParaRPr lang="zh-CN" altLang="en-US" sz="2000"/>
          </a:p>
          <a:p>
            <a:r>
              <a:rPr lang="zh-CN" altLang="en-US" sz="2000"/>
              <a:t>（一）无劳动能力；</a:t>
            </a:r>
            <a:endParaRPr lang="zh-CN" altLang="en-US" sz="2000"/>
          </a:p>
          <a:p>
            <a:endParaRPr lang="zh-CN" altLang="en-US" sz="2000"/>
          </a:p>
          <a:p>
            <a:r>
              <a:rPr lang="zh-CN" altLang="en-US" sz="2000"/>
              <a:t>（二）无生活来源；</a:t>
            </a:r>
            <a:endParaRPr lang="zh-CN" altLang="en-US" sz="2000"/>
          </a:p>
          <a:p>
            <a:endParaRPr lang="zh-CN" altLang="en-US" sz="2000"/>
          </a:p>
          <a:p>
            <a:r>
              <a:rPr lang="zh-CN" altLang="en-US" sz="2000"/>
              <a:t>（三</a:t>
            </a:r>
            <a:r>
              <a:rPr sz="2000"/>
              <a:t>）无法定赡养、抚养、扶养义务人或者其法定义务人无履行义务能力。</a:t>
            </a:r>
            <a:endParaRPr sz="2000"/>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888365" y="645160"/>
            <a:ext cx="10537190" cy="584200"/>
          </a:xfrm>
        </p:spPr>
        <p:txBody>
          <a:bodyPr/>
          <a:p>
            <a:pPr algn="l"/>
            <a:r>
              <a:rPr lang="zh-CN" altLang="en-US" sz="2800"/>
              <a:t>失能、半失能集中供养：</a:t>
            </a:r>
            <a:endParaRPr lang="zh-CN" altLang="en-US" sz="2800"/>
          </a:p>
        </p:txBody>
      </p:sp>
      <p:sp>
        <p:nvSpPr>
          <p:cNvPr id="3" name="副标题 2"/>
          <p:cNvSpPr>
            <a:spLocks noGrp="1"/>
          </p:cNvSpPr>
          <p:nvPr>
            <p:ph type="subTitle" idx="1"/>
          </p:nvPr>
        </p:nvSpPr>
        <p:spPr>
          <a:xfrm>
            <a:off x="888365" y="1574165"/>
            <a:ext cx="10537190" cy="4958715"/>
          </a:xfrm>
        </p:spPr>
        <p:txBody>
          <a:bodyPr/>
          <a:p>
            <a:pPr algn="l"/>
            <a:r>
              <a:rPr lang="zh-CN" altLang="en-US"/>
              <a:t>鼓励具备生活自理能力的特困人员在家分散供养；</a:t>
            </a:r>
            <a:endParaRPr lang="zh-CN" altLang="en-US"/>
          </a:p>
          <a:p>
            <a:pPr algn="l"/>
            <a:endParaRPr lang="zh-CN" altLang="en-US"/>
          </a:p>
          <a:p>
            <a:pPr algn="l"/>
            <a:r>
              <a:rPr lang="zh-CN" altLang="en-US"/>
              <a:t>对完全或部分丧失生活自理能力的特困人员，按照便于管理的原则，</a:t>
            </a:r>
            <a:endParaRPr lang="zh-CN" altLang="en-US"/>
          </a:p>
          <a:p>
            <a:pPr algn="l"/>
            <a:r>
              <a:rPr lang="zh-CN" altLang="en-US"/>
              <a:t> 优先就近安排到相应的供养服务机构；</a:t>
            </a:r>
            <a:endParaRPr lang="zh-CN" altLang="en-US"/>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02335" y="775335"/>
            <a:ext cx="10619740" cy="647700"/>
          </a:xfrm>
        </p:spPr>
        <p:txBody>
          <a:bodyPr/>
          <a:p>
            <a:r>
              <a:rPr lang="zh-CN" altLang="en-US"/>
              <a:t>（一）无劳动能力</a:t>
            </a:r>
            <a:endParaRPr lang="zh-CN" altLang="en-US"/>
          </a:p>
        </p:txBody>
      </p:sp>
      <p:sp>
        <p:nvSpPr>
          <p:cNvPr id="3" name="内容占位符 2"/>
          <p:cNvSpPr>
            <a:spLocks noGrp="1"/>
          </p:cNvSpPr>
          <p:nvPr>
            <p:ph idx="1"/>
          </p:nvPr>
        </p:nvSpPr>
        <p:spPr>
          <a:xfrm>
            <a:off x="901700" y="1684020"/>
            <a:ext cx="10620375" cy="4242435"/>
          </a:xfrm>
        </p:spPr>
        <p:txBody>
          <a:bodyPr/>
          <a:p>
            <a:r>
              <a:rPr lang="en-US" altLang="zh-CN" sz="2000"/>
              <a:t>60</a:t>
            </a:r>
            <a:r>
              <a:rPr sz="2000"/>
              <a:t>周岁以上的老年人；</a:t>
            </a:r>
            <a:endParaRPr sz="2000"/>
          </a:p>
          <a:p>
            <a:endParaRPr sz="2000"/>
          </a:p>
          <a:p>
            <a:r>
              <a:rPr sz="2000"/>
              <a:t>未满</a:t>
            </a:r>
            <a:r>
              <a:rPr lang="en-US" altLang="zh-CN" sz="2000"/>
              <a:t>16</a:t>
            </a:r>
            <a:r>
              <a:rPr sz="2000"/>
              <a:t>周岁的未成年人；</a:t>
            </a:r>
            <a:endParaRPr sz="2000"/>
          </a:p>
          <a:p>
            <a:endParaRPr sz="2000"/>
          </a:p>
          <a:p>
            <a:r>
              <a:rPr sz="2000"/>
              <a:t>残疾等级为一、二、</a:t>
            </a:r>
            <a:r>
              <a:rPr sz="2000">
                <a:solidFill>
                  <a:srgbClr val="FF0000"/>
                </a:solidFill>
              </a:rPr>
              <a:t>三级</a:t>
            </a:r>
            <a:r>
              <a:rPr sz="2000"/>
              <a:t>的智力、精神残疾人，残疾等级为一、</a:t>
            </a:r>
            <a:r>
              <a:rPr sz="2000">
                <a:solidFill>
                  <a:srgbClr val="FF0000"/>
                </a:solidFill>
              </a:rPr>
              <a:t>二级</a:t>
            </a:r>
            <a:r>
              <a:rPr sz="2000"/>
              <a:t>的肢体残疾人，</a:t>
            </a:r>
            <a:r>
              <a:rPr sz="2000">
                <a:solidFill>
                  <a:srgbClr val="FF0000"/>
                </a:solidFill>
              </a:rPr>
              <a:t>残疾等级为一级的视力残疾人</a:t>
            </a:r>
            <a:r>
              <a:rPr sz="2000"/>
              <a:t>；</a:t>
            </a:r>
            <a:endParaRPr sz="2000"/>
          </a:p>
          <a:p>
            <a:endParaRPr sz="2000"/>
          </a:p>
          <a:p>
            <a:r>
              <a:rPr sz="2000"/>
              <a:t>市、县（市、区）人民政府规定的其他情形。</a:t>
            </a:r>
            <a:endParaRPr sz="2000"/>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925195" y="646430"/>
            <a:ext cx="10475595" cy="632460"/>
          </a:xfrm>
        </p:spPr>
        <p:txBody>
          <a:bodyPr/>
          <a:p>
            <a:pPr algn="l"/>
            <a:r>
              <a:rPr lang="zh-CN" altLang="en-US" sz="2800" b="1"/>
              <a:t>（二）无生活来源</a:t>
            </a:r>
            <a:endParaRPr lang="zh-CN" altLang="en-US" sz="2800" b="1"/>
          </a:p>
        </p:txBody>
      </p:sp>
      <p:sp>
        <p:nvSpPr>
          <p:cNvPr id="3" name="副标题 2"/>
          <p:cNvSpPr>
            <a:spLocks noGrp="1"/>
          </p:cNvSpPr>
          <p:nvPr>
            <p:ph type="subTitle" idx="1"/>
          </p:nvPr>
        </p:nvSpPr>
        <p:spPr>
          <a:xfrm>
            <a:off x="925195" y="1545590"/>
            <a:ext cx="10475595" cy="4634865"/>
          </a:xfrm>
        </p:spPr>
        <p:txBody>
          <a:bodyPr/>
          <a:p>
            <a:pPr marL="342900" indent="-342900" algn="l">
              <a:buFont typeface="Arial" panose="020B0604020202020204" pitchFamily="34" charset="0"/>
              <a:buChar char="•"/>
            </a:pPr>
            <a:endParaRPr lang="zh-CN" altLang="en-US" sz="2000">
              <a:sym typeface="+mn-ea"/>
            </a:endParaRPr>
          </a:p>
          <a:p>
            <a:pPr marL="342900" indent="-342900" algn="l">
              <a:buFont typeface="Arial" panose="020B0604020202020204" pitchFamily="34" charset="0"/>
              <a:buChar char="•"/>
            </a:pPr>
            <a:r>
              <a:rPr lang="zh-CN" altLang="en-US" sz="2000">
                <a:sym typeface="+mn-ea"/>
              </a:rPr>
              <a:t>收入低于当地最低生活保障标准，且财产符合当地特困人员财产状况规定的，应当认定为本办法所称的无生活来源。（前款所称收入包括工资性收入、经营净收入、财产净收入、转移净收入等各类收入。中央确定的</a:t>
            </a:r>
            <a:r>
              <a:rPr lang="zh-CN" altLang="en-US" sz="2000">
                <a:solidFill>
                  <a:schemeClr val="tx1"/>
                </a:solidFill>
                <a:sym typeface="+mn-ea"/>
              </a:rPr>
              <a:t>城乡居民基本养老保险基础养老金、基本医疗保险等社会保险和优待抚恤金、高龄津贴</a:t>
            </a:r>
            <a:r>
              <a:rPr lang="zh-CN" altLang="en-US" sz="2000">
                <a:sym typeface="+mn-ea"/>
              </a:rPr>
              <a:t>不计入在内。）</a:t>
            </a:r>
            <a:endParaRPr lang="zh-CN" altLang="en-US" sz="2000">
              <a:sym typeface="+mn-ea"/>
            </a:endParaRPr>
          </a:p>
          <a:p>
            <a:pPr marL="342900" indent="-342900" algn="l">
              <a:buFont typeface="Arial" panose="020B0604020202020204" pitchFamily="34" charset="0"/>
              <a:buChar char="•"/>
            </a:pPr>
            <a:endParaRPr lang="zh-CN" altLang="en-US" sz="2000">
              <a:sym typeface="+mn-ea"/>
            </a:endParaRPr>
          </a:p>
          <a:p>
            <a:pPr marL="342900" indent="-342900" algn="l">
              <a:buFont typeface="Arial" panose="020B0604020202020204" pitchFamily="34" charset="0"/>
              <a:buChar char="•"/>
            </a:pPr>
            <a:endParaRPr lang="zh-CN" altLang="en-US" sz="2000">
              <a:sym typeface="+mn-ea"/>
            </a:endParaRPr>
          </a:p>
          <a:p>
            <a:pPr marL="342900" indent="-342900" algn="l">
              <a:buFont typeface="Arial" panose="020B0604020202020204" pitchFamily="34" charset="0"/>
              <a:buChar char="•"/>
            </a:pPr>
            <a:r>
              <a:rPr lang="zh-CN" altLang="en-US" sz="2000">
                <a:sym typeface="+mn-ea"/>
              </a:rPr>
              <a:t>特困人员财产状况认定标准由设区的市级以上地方人民政府民政部门制定，并报同级地方人民政府同意。</a:t>
            </a:r>
            <a:endParaRPr lang="zh-CN" altLang="en-US" sz="2000">
              <a:sym typeface="+mn-ea"/>
            </a:endParaRPr>
          </a:p>
          <a:p>
            <a:pPr marL="342900" indent="-342900" algn="l">
              <a:buFont typeface="Arial" panose="020B0604020202020204" pitchFamily="34" charset="0"/>
              <a:buChar char="•"/>
            </a:pPr>
            <a:endParaRPr lang="zh-CN" altLang="en-US" sz="2000"/>
          </a:p>
          <a:p>
            <a:pPr marL="342900" indent="-342900" algn="l">
              <a:buFont typeface="Arial" panose="020B0604020202020204" pitchFamily="34" charset="0"/>
              <a:buChar char="•"/>
            </a:pPr>
            <a:endParaRPr lang="zh-CN" altLang="en-US" sz="2000">
              <a:solidFill>
                <a:schemeClr val="tx1"/>
              </a:solidFill>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972820" y="850900"/>
            <a:ext cx="10245725" cy="753745"/>
          </a:xfrm>
        </p:spPr>
        <p:txBody>
          <a:bodyPr/>
          <a:p>
            <a:pPr algn="l"/>
            <a:r>
              <a:rPr lang="zh-CN" altLang="en-US" sz="3200"/>
              <a:t>特困人员财产状况</a:t>
            </a:r>
            <a:endParaRPr lang="zh-CN" altLang="en-US" sz="3200"/>
          </a:p>
        </p:txBody>
      </p:sp>
      <p:sp>
        <p:nvSpPr>
          <p:cNvPr id="3" name="副标题 2"/>
          <p:cNvSpPr>
            <a:spLocks noGrp="1"/>
          </p:cNvSpPr>
          <p:nvPr>
            <p:ph type="subTitle" idx="1"/>
          </p:nvPr>
        </p:nvSpPr>
        <p:spPr>
          <a:xfrm>
            <a:off x="972820" y="1968500"/>
            <a:ext cx="10246360" cy="4322445"/>
          </a:xfrm>
        </p:spPr>
        <p:txBody>
          <a:bodyPr/>
          <a:p>
            <a:pPr algn="l"/>
            <a:r>
              <a:rPr lang="zh-CN" altLang="en-US"/>
              <a:t>参照我市最低生活保障申请家庭相关规定执行。</a:t>
            </a:r>
            <a:endParaRPr lang="zh-CN" altLang="en-US"/>
          </a:p>
          <a:p>
            <a:pPr algn="l"/>
            <a:endParaRPr lang="en-US" altLang="zh-CN"/>
          </a:p>
          <a:p>
            <a:pPr algn="l"/>
            <a:r>
              <a:rPr lang="en-US" altLang="zh-CN"/>
              <a:t>1</a:t>
            </a:r>
            <a:r>
              <a:rPr lang="zh-CN" altLang="en-US"/>
              <a:t>、共同生活的家庭成员名下无机动车辆（普通摩托车、三轮车、残</a:t>
            </a:r>
            <a:endParaRPr lang="zh-CN" altLang="en-US"/>
          </a:p>
          <a:p>
            <a:pPr algn="l"/>
            <a:r>
              <a:rPr lang="zh-CN" altLang="en-US"/>
              <a:t> </a:t>
            </a:r>
            <a:r>
              <a:rPr lang="en-US" altLang="zh-CN"/>
              <a:t>    </a:t>
            </a:r>
            <a:r>
              <a:rPr lang="zh-CN" altLang="en-US"/>
              <a:t>疾人功能性补偿代步机动车除外）</a:t>
            </a:r>
            <a:endParaRPr lang="en-US" altLang="zh-CN"/>
          </a:p>
          <a:p>
            <a:pPr algn="l"/>
            <a:r>
              <a:rPr lang="en-US" altLang="zh-CN"/>
              <a:t>2</a:t>
            </a:r>
            <a:r>
              <a:rPr lang="zh-CN" altLang="en-US"/>
              <a:t>、共同生活的家庭成员名下仅有</a:t>
            </a:r>
            <a:r>
              <a:rPr lang="en-US" altLang="zh-CN"/>
              <a:t>1</a:t>
            </a:r>
            <a:r>
              <a:rPr lang="zh-CN" altLang="en-US"/>
              <a:t>套住房或者无房，或者有</a:t>
            </a:r>
            <a:r>
              <a:rPr lang="en-US" altLang="zh-CN"/>
              <a:t>2</a:t>
            </a:r>
            <a:r>
              <a:rPr lang="zh-CN" altLang="en-US"/>
              <a:t>套住房</a:t>
            </a:r>
            <a:endParaRPr lang="zh-CN" altLang="en-US"/>
          </a:p>
          <a:p>
            <a:pPr algn="l"/>
            <a:r>
              <a:rPr lang="zh-CN" altLang="en-US"/>
              <a:t> </a:t>
            </a:r>
            <a:r>
              <a:rPr lang="en-US" altLang="zh-CN"/>
              <a:t>    </a:t>
            </a:r>
            <a:r>
              <a:rPr lang="zh-CN" altLang="en-US"/>
              <a:t>且人均建筑面积不高于统计部门公布的上年度我市人均住房建筑</a:t>
            </a:r>
            <a:endParaRPr lang="zh-CN" altLang="en-US"/>
          </a:p>
          <a:p>
            <a:pPr algn="l"/>
            <a:r>
              <a:rPr lang="zh-CN" altLang="en-US"/>
              <a:t> </a:t>
            </a:r>
            <a:r>
              <a:rPr lang="en-US" altLang="zh-CN"/>
              <a:t>    </a:t>
            </a:r>
            <a:r>
              <a:rPr lang="zh-CN" altLang="en-US"/>
              <a:t>面积；</a:t>
            </a:r>
            <a:endParaRPr lang="zh-CN" altLang="en-US"/>
          </a:p>
          <a:p>
            <a:pPr algn="l"/>
            <a:r>
              <a:rPr lang="en-US" altLang="zh-CN"/>
              <a:t>3</a:t>
            </a:r>
            <a:r>
              <a:rPr lang="zh-CN" altLang="en-US"/>
              <a:t>、家庭人均货币财产低于我市低保标准</a:t>
            </a:r>
            <a:r>
              <a:rPr lang="en-US" altLang="zh-CN"/>
              <a:t>24</a:t>
            </a:r>
            <a:r>
              <a:rPr lang="zh-CN" altLang="en-US"/>
              <a:t>倍。</a:t>
            </a:r>
            <a:endParaRPr lang="zh-CN" altLang="en-US"/>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891540" y="690880"/>
            <a:ext cx="10419715" cy="521970"/>
          </a:xfrm>
        </p:spPr>
        <p:txBody>
          <a:bodyPr/>
          <a:p>
            <a:pPr algn="l"/>
            <a:r>
              <a:rPr lang="zh-CN" altLang="en-US" sz="2800" b="1"/>
              <a:t>（三）法定义务人无履行义务能力：</a:t>
            </a:r>
            <a:endParaRPr lang="zh-CN" altLang="en-US" sz="2800" b="1"/>
          </a:p>
        </p:txBody>
      </p:sp>
      <p:sp>
        <p:nvSpPr>
          <p:cNvPr id="3" name="副标题 2"/>
          <p:cNvSpPr>
            <a:spLocks noGrp="1"/>
          </p:cNvSpPr>
          <p:nvPr>
            <p:ph type="subTitle" idx="1"/>
          </p:nvPr>
        </p:nvSpPr>
        <p:spPr>
          <a:xfrm>
            <a:off x="892175" y="1301750"/>
            <a:ext cx="10419080" cy="5057775"/>
          </a:xfrm>
        </p:spPr>
        <p:txBody>
          <a:bodyPr/>
          <a:p>
            <a:pPr algn="l">
              <a:lnSpc>
                <a:spcPct val="120000"/>
              </a:lnSpc>
              <a:spcBef>
                <a:spcPts val="0"/>
              </a:spcBef>
              <a:spcAft>
                <a:spcPts val="1000"/>
              </a:spcAft>
            </a:pPr>
            <a:r>
              <a:rPr lang="zh-CN" altLang="en-US" sz="2000"/>
              <a:t>具备特困人员条件的；</a:t>
            </a:r>
            <a:endParaRPr lang="zh-CN" altLang="en-US" sz="2000"/>
          </a:p>
          <a:p>
            <a:pPr algn="l">
              <a:lnSpc>
                <a:spcPct val="120000"/>
              </a:lnSpc>
              <a:spcBef>
                <a:spcPts val="0"/>
              </a:spcBef>
              <a:spcAft>
                <a:spcPts val="1000"/>
              </a:spcAft>
            </a:pPr>
            <a:r>
              <a:rPr lang="zh-CN" altLang="en-US" sz="2000"/>
              <a:t>60周岁以上的最低生活保障对象；</a:t>
            </a:r>
            <a:endParaRPr lang="zh-CN" altLang="en-US" sz="2000"/>
          </a:p>
          <a:p>
            <a:pPr algn="l">
              <a:lnSpc>
                <a:spcPct val="120000"/>
              </a:lnSpc>
              <a:spcBef>
                <a:spcPts val="0"/>
              </a:spcBef>
              <a:spcAft>
                <a:spcPts val="1000"/>
              </a:spcAft>
            </a:pPr>
            <a:r>
              <a:rPr lang="zh-CN" altLang="en-US" sz="2000">
                <a:solidFill>
                  <a:srgbClr val="FF0000"/>
                </a:solidFill>
              </a:rPr>
              <a:t>70周岁以上的老年人，本人收入低于当地上年人均可支配收入，且其财产符合当地低收入家庭财产状况规定的；</a:t>
            </a:r>
            <a:endParaRPr lang="zh-CN" altLang="en-US" sz="2000"/>
          </a:p>
          <a:p>
            <a:pPr algn="l">
              <a:lnSpc>
                <a:spcPct val="120000"/>
              </a:lnSpc>
              <a:spcBef>
                <a:spcPts val="0"/>
              </a:spcBef>
              <a:spcAft>
                <a:spcPts val="1000"/>
              </a:spcAft>
            </a:pPr>
            <a:r>
              <a:rPr lang="zh-CN" altLang="en-US" sz="2000"/>
              <a:t>重度残疾人和</a:t>
            </a:r>
            <a:r>
              <a:rPr lang="zh-CN" altLang="en-US" sz="2000">
                <a:solidFill>
                  <a:srgbClr val="FF0000"/>
                </a:solidFill>
              </a:rPr>
              <a:t>残疾等级为三级的智力、精神残疾人</a:t>
            </a:r>
            <a:r>
              <a:rPr lang="zh-CN" altLang="en-US" sz="2000"/>
              <a:t>，本人收入低于当地上年人均可支配收入，且其财产符合当地低收入家庭财产状况规定的；</a:t>
            </a:r>
            <a:endParaRPr lang="zh-CN" altLang="en-US" sz="2000"/>
          </a:p>
          <a:p>
            <a:pPr algn="l">
              <a:lnSpc>
                <a:spcPct val="120000"/>
              </a:lnSpc>
              <a:spcBef>
                <a:spcPts val="0"/>
              </a:spcBef>
              <a:spcAft>
                <a:spcPts val="1000"/>
              </a:spcAft>
            </a:pPr>
            <a:r>
              <a:rPr lang="zh-CN" altLang="en-US" sz="2000"/>
              <a:t>无民事行为能力、被宣告失踪或者在监狱服刑的人员，且其财产符合当地低收入家庭财产状况规定的；</a:t>
            </a:r>
            <a:endParaRPr lang="zh-CN" altLang="en-US" sz="2000"/>
          </a:p>
          <a:p>
            <a:pPr algn="l">
              <a:lnSpc>
                <a:spcPct val="120000"/>
              </a:lnSpc>
              <a:spcBef>
                <a:spcPts val="0"/>
              </a:spcBef>
              <a:spcAft>
                <a:spcPts val="1000"/>
              </a:spcAft>
            </a:pPr>
            <a:r>
              <a:rPr lang="zh-CN" altLang="en-US" sz="2000"/>
              <a:t>市、县（市、区）人民政府规定的其他情形。</a:t>
            </a:r>
            <a:endParaRPr lang="zh-CN" altLang="en-US" sz="2000"/>
          </a:p>
          <a:p>
            <a:pPr algn="l">
              <a:lnSpc>
                <a:spcPct val="120000"/>
              </a:lnSpc>
              <a:spcBef>
                <a:spcPts val="0"/>
              </a:spcBef>
              <a:spcAft>
                <a:spcPts val="1000"/>
              </a:spcAft>
            </a:pPr>
            <a:r>
              <a:rPr lang="zh-CN" altLang="en-US" sz="2000"/>
              <a:t>同时符合特困人员救助供养条件和孤儿、事实无人抚养儿童认定条件的未成年人，</a:t>
            </a:r>
            <a:r>
              <a:rPr lang="zh-CN" altLang="en-US" sz="2000">
                <a:solidFill>
                  <a:srgbClr val="FF0000"/>
                </a:solidFill>
              </a:rPr>
              <a:t>选择</a:t>
            </a:r>
            <a:r>
              <a:rPr lang="zh-CN" altLang="en-US" sz="2000"/>
              <a:t>申请纳入孤儿、事实无人抚养儿童基本生活保障范围的，不再认定为特困人员。</a:t>
            </a:r>
            <a:endParaRPr lang="zh-CN" altLang="en-US" sz="2000"/>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02335" y="587375"/>
            <a:ext cx="10419715" cy="614045"/>
          </a:xfrm>
        </p:spPr>
        <p:txBody>
          <a:bodyPr/>
          <a:p>
            <a:r>
              <a:rPr lang="zh-CN" altLang="en-US"/>
              <a:t>（四）以下几种情况不符合特困供养条件：</a:t>
            </a:r>
            <a:endParaRPr lang="zh-CN" altLang="en-US"/>
          </a:p>
        </p:txBody>
      </p:sp>
      <p:sp>
        <p:nvSpPr>
          <p:cNvPr id="3" name="内容占位符 2"/>
          <p:cNvSpPr>
            <a:spLocks noGrp="1"/>
          </p:cNvSpPr>
          <p:nvPr>
            <p:ph idx="1"/>
          </p:nvPr>
        </p:nvSpPr>
        <p:spPr>
          <a:xfrm>
            <a:off x="902970" y="1296035"/>
            <a:ext cx="10418445" cy="5041265"/>
          </a:xfrm>
        </p:spPr>
        <p:txBody>
          <a:bodyPr/>
          <a:p>
            <a:pPr>
              <a:lnSpc>
                <a:spcPct val="180000"/>
              </a:lnSpc>
            </a:pPr>
            <a:r>
              <a:rPr lang="zh-CN" altLang="en-US" sz="2000"/>
              <a:t>拥有大中型、小型汽车（不含残疾人功能性补偿代步机动车）的；</a:t>
            </a:r>
            <a:endParaRPr lang="zh-CN" altLang="en-US" sz="2000"/>
          </a:p>
          <a:p>
            <a:pPr>
              <a:lnSpc>
                <a:spcPct val="180000"/>
              </a:lnSpc>
            </a:pPr>
            <a:r>
              <a:rPr lang="zh-CN" altLang="en-US" sz="2000"/>
              <a:t>现金资产（含储蓄存款及利息）和持有有价证券等金融资产（含家庭拥有的高档收藏品）总价值超过当地月低保标准24倍的；</a:t>
            </a:r>
            <a:endParaRPr lang="zh-CN" altLang="en-US" sz="2000"/>
          </a:p>
          <a:p>
            <a:pPr>
              <a:lnSpc>
                <a:spcPct val="180000"/>
              </a:lnSpc>
            </a:pPr>
            <a:r>
              <a:rPr lang="zh-CN" altLang="en-US" sz="2000"/>
              <a:t>通过离婚、赠与等形式放弃或转让应得财产份额，或放弃应得赡养费、抚养费、扶养费等经济利益的；</a:t>
            </a:r>
            <a:endParaRPr lang="zh-CN" altLang="en-US" sz="2000"/>
          </a:p>
          <a:p>
            <a:pPr>
              <a:lnSpc>
                <a:spcPct val="180000"/>
              </a:lnSpc>
            </a:pPr>
            <a:r>
              <a:rPr lang="zh-CN" altLang="en-US" sz="2000"/>
              <a:t>拥有经营性房屋或私有住房总计达到2套及以上的（人均住房面积低于当地平均水平的除外)；</a:t>
            </a:r>
            <a:endParaRPr lang="zh-CN" altLang="en-US" sz="2000"/>
          </a:p>
          <a:p>
            <a:pPr>
              <a:lnSpc>
                <a:spcPct val="180000"/>
              </a:lnSpc>
            </a:pPr>
            <a:r>
              <a:rPr lang="zh-CN" altLang="en-US" sz="2000"/>
              <a:t>市、县（市、区）人民政府规定的其他情形。</a:t>
            </a:r>
            <a:endParaRPr lang="zh-CN" altLang="en-US" sz="2000"/>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919480" y="648335"/>
            <a:ext cx="10486390" cy="647700"/>
          </a:xfrm>
        </p:spPr>
        <p:txBody>
          <a:bodyPr/>
          <a:p>
            <a:r>
              <a:rPr>
                <a:sym typeface="+mn-ea"/>
              </a:rPr>
              <a:t>二、申请流程、材料</a:t>
            </a:r>
            <a:endParaRPr lang="zh-CN" altLang="en-US"/>
          </a:p>
        </p:txBody>
      </p:sp>
      <p:sp>
        <p:nvSpPr>
          <p:cNvPr id="3" name="内容占位符 2"/>
          <p:cNvSpPr>
            <a:spLocks noGrp="1"/>
          </p:cNvSpPr>
          <p:nvPr>
            <p:ph idx="1"/>
          </p:nvPr>
        </p:nvSpPr>
        <p:spPr>
          <a:xfrm>
            <a:off x="919480" y="1296035"/>
            <a:ext cx="10486390" cy="5041265"/>
          </a:xfrm>
        </p:spPr>
        <p:txBody>
          <a:bodyPr/>
          <a:p>
            <a:pPr>
              <a:lnSpc>
                <a:spcPct val="105000"/>
              </a:lnSpc>
              <a:spcBef>
                <a:spcPct val="0"/>
              </a:spcBef>
              <a:spcAft>
                <a:spcPts val="600"/>
              </a:spcAft>
            </a:pPr>
            <a:r>
              <a:rPr sz="1800">
                <a:sym typeface="+mn-ea"/>
              </a:rPr>
              <a:t>个人申请：由本人向户籍所在地乡镇人民政府（街道办事处）提出书面申请。本人申请有困难的，可以委托村（居）民委员会或者他人代为提出申请。</a:t>
            </a:r>
            <a:endParaRPr lang="zh-CN" altLang="en-US" sz="1800"/>
          </a:p>
          <a:p>
            <a:pPr>
              <a:lnSpc>
                <a:spcPct val="105000"/>
              </a:lnSpc>
              <a:spcBef>
                <a:spcPct val="0"/>
              </a:spcBef>
              <a:spcAft>
                <a:spcPts val="600"/>
              </a:spcAft>
            </a:pPr>
            <a:r>
              <a:rPr sz="1800">
                <a:sym typeface="+mn-ea"/>
              </a:rPr>
              <a:t>提供材料：申请材料主要包括</a:t>
            </a:r>
            <a:r>
              <a:rPr sz="1800">
                <a:gradFill>
                  <a:gsLst>
                    <a:gs pos="0">
                      <a:srgbClr val="7B32B2"/>
                    </a:gs>
                    <a:gs pos="100000">
                      <a:srgbClr val="401A5D"/>
                    </a:gs>
                  </a:gsLst>
                  <a:lin scaled="0"/>
                </a:gradFill>
                <a:sym typeface="+mn-ea"/>
              </a:rPr>
              <a:t>本人有效身份证明，劳动能力、生活来源、财产状况以及赡养、抚养、扶养情况的书面声明，承诺所提供信息真实、完整的承诺书，残疾人应当提供中华人民共和国残疾人证。</a:t>
            </a:r>
            <a:endParaRPr lang="zh-CN" altLang="en-US" sz="1800">
              <a:solidFill>
                <a:srgbClr val="FF0000"/>
              </a:solidFill>
            </a:endParaRPr>
          </a:p>
          <a:p>
            <a:pPr>
              <a:lnSpc>
                <a:spcPct val="105000"/>
              </a:lnSpc>
              <a:spcBef>
                <a:spcPct val="0"/>
              </a:spcBef>
              <a:spcAft>
                <a:spcPts val="600"/>
              </a:spcAft>
            </a:pPr>
            <a:r>
              <a:rPr sz="1800">
                <a:sym typeface="+mn-ea"/>
              </a:rPr>
              <a:t>乡镇人民政府（街道办事处）受理：及时对申请人或者其代理人提交的材料进行审查，材料齐备的，予以受理；材料不齐备的，应当一次性告知申请人或者其代理人补齐所有规定材料。自受理申请之日起</a:t>
            </a:r>
            <a:r>
              <a:rPr sz="1800">
                <a:gradFill>
                  <a:gsLst>
                    <a:gs pos="0">
                      <a:srgbClr val="7B32B2"/>
                    </a:gs>
                    <a:gs pos="100000">
                      <a:srgbClr val="401A5D"/>
                    </a:gs>
                  </a:gsLst>
                  <a:lin scaled="0"/>
                </a:gradFill>
                <a:sym typeface="+mn-ea"/>
              </a:rPr>
              <a:t>15个工作日</a:t>
            </a:r>
            <a:r>
              <a:rPr sz="1800">
                <a:sym typeface="+mn-ea"/>
              </a:rPr>
              <a:t>内，通过</a:t>
            </a:r>
            <a:r>
              <a:rPr sz="1800">
                <a:gradFill>
                  <a:gsLst>
                    <a:gs pos="0">
                      <a:srgbClr val="7B32B2"/>
                    </a:gs>
                    <a:gs pos="100000">
                      <a:srgbClr val="401A5D"/>
                    </a:gs>
                  </a:gsLst>
                  <a:lin scaled="0"/>
                </a:gradFill>
                <a:sym typeface="+mn-ea"/>
              </a:rPr>
              <a:t>入户调查、邻里访问、信函索证、信息核对</a:t>
            </a:r>
            <a:r>
              <a:rPr sz="1800">
                <a:sym typeface="+mn-ea"/>
              </a:rPr>
              <a:t>等方式，对申请人的经济状况、实际生活状况以及赡养、抚养、扶养状况等进行调查核实，并提出初审意见。注：调查核实过程中，乡镇人民政府（街道办事处）可</a:t>
            </a:r>
            <a:r>
              <a:rPr sz="1800">
                <a:gradFill>
                  <a:gsLst>
                    <a:gs pos="0">
                      <a:srgbClr val="7B32B2"/>
                    </a:gs>
                    <a:gs pos="100000">
                      <a:srgbClr val="401A5D"/>
                    </a:gs>
                  </a:gsLst>
                  <a:lin scaled="0"/>
                </a:gradFill>
                <a:sym typeface="+mn-ea"/>
              </a:rPr>
              <a:t>视情组织民主评议</a:t>
            </a:r>
            <a:r>
              <a:rPr sz="1800">
                <a:sym typeface="+mn-ea"/>
              </a:rPr>
              <a:t>，在村（居）民委员会协助下，对申请人书面声明内容的真实性、完整性及调查核实结果的客观性进行评议。</a:t>
            </a:r>
            <a:endParaRPr lang="zh-CN" altLang="en-US" sz="1800"/>
          </a:p>
          <a:p>
            <a:pPr>
              <a:lnSpc>
                <a:spcPct val="105000"/>
              </a:lnSpc>
              <a:spcBef>
                <a:spcPct val="0"/>
              </a:spcBef>
              <a:spcAft>
                <a:spcPts val="600"/>
              </a:spcAft>
            </a:pPr>
            <a:r>
              <a:rPr sz="1800">
                <a:solidFill>
                  <a:srgbClr val="7030A0"/>
                </a:solidFill>
                <a:sym typeface="+mn-ea"/>
              </a:rPr>
              <a:t>乡镇人民政府（街道办事处）应当将初审意见及时在申请人所在村（社区）公示。公示期为7天</a:t>
            </a:r>
            <a:r>
              <a:rPr sz="1800">
                <a:sym typeface="+mn-ea"/>
              </a:rPr>
              <a:t>。公示期满无异议的，乡镇人民政府（街道办事处）应当将初审意见连同申请、调查核实等相关材料报送县级人民政府民政部门。对公示有异议的，乡镇人民政府（街道办事处）应当重新组织调查核实，在15个工作日内提出初审意见，并重新公示。</a:t>
            </a:r>
            <a:endParaRPr lang="zh-CN" altLang="en-US" sz="1800"/>
          </a:p>
          <a:p>
            <a:endParaRPr lang="zh-CN" altLang="en-US" sz="1800"/>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960755" y="790575"/>
            <a:ext cx="10378440" cy="534670"/>
          </a:xfrm>
        </p:spPr>
        <p:txBody>
          <a:bodyPr/>
          <a:p>
            <a:pPr algn="l"/>
            <a:r>
              <a:rPr lang="zh-CN" altLang="en-US" sz="2800"/>
              <a:t>新申请需要材料</a:t>
            </a:r>
            <a:endParaRPr lang="zh-CN" altLang="en-US" sz="2800"/>
          </a:p>
        </p:txBody>
      </p:sp>
      <p:sp>
        <p:nvSpPr>
          <p:cNvPr id="3" name="副标题 2"/>
          <p:cNvSpPr>
            <a:spLocks noGrp="1"/>
          </p:cNvSpPr>
          <p:nvPr>
            <p:ph type="subTitle" idx="1"/>
          </p:nvPr>
        </p:nvSpPr>
        <p:spPr>
          <a:xfrm>
            <a:off x="8488680" y="2802255"/>
            <a:ext cx="2849880" cy="3645535"/>
          </a:xfrm>
        </p:spPr>
        <p:txBody>
          <a:bodyPr/>
          <a:p>
            <a:pPr>
              <a:lnSpc>
                <a:spcPct val="150000"/>
              </a:lnSpc>
              <a:spcBef>
                <a:spcPts val="0"/>
              </a:spcBef>
              <a:spcAft>
                <a:spcPts val="1000"/>
              </a:spcAft>
            </a:pPr>
            <a:r>
              <a:rPr lang="en-US" altLang="zh-CN" sz="2000"/>
              <a:t>                                             </a:t>
            </a:r>
            <a:endParaRPr lang="zh-CN" altLang="en-US" sz="2000"/>
          </a:p>
        </p:txBody>
      </p:sp>
      <p:pic>
        <p:nvPicPr>
          <p:cNvPr id="7" name="图片 6" descr="新申请材料汇总"/>
          <p:cNvPicPr>
            <a:picLocks noChangeAspect="1"/>
          </p:cNvPicPr>
          <p:nvPr/>
        </p:nvPicPr>
        <p:blipFill>
          <a:blip r:embed="rId2"/>
          <a:stretch>
            <a:fillRect/>
          </a:stretch>
        </p:blipFill>
        <p:spPr>
          <a:xfrm>
            <a:off x="960755" y="1325245"/>
            <a:ext cx="4425950" cy="5184140"/>
          </a:xfrm>
          <a:prstGeom prst="rect">
            <a:avLst/>
          </a:prstGeom>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ISCONTENTSTITLE" val="0"/>
  <p:tag name="KSO_WM_UNIT_PRESET_TEXT" val="在此输入您的封面副标题"/>
  <p:tag name="KSO_WM_UNIT_NOCLEAR" val="0"/>
  <p:tag name="KSO_WM_UNIT_VALUE" val="156"/>
  <p:tag name="KSO_WM_UNIT_HIGHLIGHT" val="0"/>
  <p:tag name="KSO_WM_UNIT_COMPATIBLE" val="0"/>
  <p:tag name="KSO_WM_UNIT_DIAGRAM_ISNUMVISUAL" val="0"/>
  <p:tag name="KSO_WM_UNIT_DIAGRAM_ISREFERUNIT" val="0"/>
  <p:tag name="KSO_WM_UNIT_TYPE" val="b"/>
  <p:tag name="KSO_WM_UNIT_INDEX" val="1"/>
  <p:tag name="KSO_WM_UNIT_ID" val="custom20187308_1*b*1"/>
  <p:tag name="KSO_WM_TEMPLATE_CATEGORY" val="custom"/>
  <p:tag name="KSO_WM_TEMPLATE_INDEX" val="20187308"/>
  <p:tag name="KSO_WM_UNIT_LAYERLEVEL" val="1"/>
  <p:tag name="KSO_WM_TAG_VERSION" val="1.0"/>
  <p:tag name="KSO_WM_BEAUTIFY_FLAG" val="#wm#"/>
</p:tagLst>
</file>

<file path=ppt/tags/tag63.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4.xml><?xml version="1.0" encoding="utf-8"?>
<p:tagLst xmlns:p="http://schemas.openxmlformats.org/presentationml/2006/main">
  <p:tag name="KSO_WM_BEAUTIFY_FLAG" val="#wm#"/>
  <p:tag name="KSO_WM_TEMPLATE_CATEGORY" val="custom"/>
  <p:tag name="KSO_WM_TEMPLATE_INDEX" val="20187308"/>
</p:tagLst>
</file>

<file path=ppt/tags/tag65.xml><?xml version="1.0" encoding="utf-8"?>
<p:tagLst xmlns:p="http://schemas.openxmlformats.org/presentationml/2006/main">
  <p:tag name="KSO_WM_BEAUTIFY_FLAG" val="#wm#"/>
  <p:tag name="KSO_WM_TEMPLATE_CATEGORY" val="custom"/>
  <p:tag name="KSO_WM_TEMPLATE_INDEX" val="20187308"/>
</p:tagLst>
</file>

<file path=ppt/tags/tag66.xml><?xml version="1.0" encoding="utf-8"?>
<p:tagLst xmlns:p="http://schemas.openxmlformats.org/presentationml/2006/main">
  <p:tag name="KSO_WM_BEAUTIFY_FLAG" val="#wm#"/>
  <p:tag name="KSO_WM_TEMPLATE_CATEGORY" val="custom"/>
  <p:tag name="KSO_WM_TEMPLATE_INDEX" val="20187308"/>
</p:tagLst>
</file>

<file path=ppt/tags/tag67.xml><?xml version="1.0" encoding="utf-8"?>
<p:tagLst xmlns:p="http://schemas.openxmlformats.org/presentationml/2006/main">
  <p:tag name="KSO_WM_BEAUTIFY_FLAG" val="#wm#"/>
  <p:tag name="KSO_WM_TEMPLATE_CATEGORY" val="custom"/>
  <p:tag name="KSO_WM_TEMPLATE_INDEX" val="20187308"/>
</p:tagLst>
</file>

<file path=ppt/tags/tag68.xml><?xml version="1.0" encoding="utf-8"?>
<p:tagLst xmlns:p="http://schemas.openxmlformats.org/presentationml/2006/main">
  <p:tag name="KSO_WM_BEAUTIFY_FLAG" val="#wm#"/>
  <p:tag name="KSO_WM_TEMPLATE_CATEGORY" val="custom"/>
  <p:tag name="KSO_WM_TEMPLATE_INDEX" val="20187308"/>
</p:tagLst>
</file>

<file path=ppt/tags/tag69.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Lst>
</file>

<file path=ppt/tags/tag71.xml><?xml version="1.0" encoding="utf-8"?>
<p:tagLst xmlns:p="http://schemas.openxmlformats.org/presentationml/2006/main">
  <p:tag name="KSO_WM_BEAUTIFY_FLAG" val="#wm#"/>
  <p:tag name="KSO_WM_TEMPLATE_CATEGORY" val="custom"/>
  <p:tag name="KSO_WM_TEMPLATE_INDEX" val="20187308"/>
</p:tagLst>
</file>

<file path=ppt/tags/tag72.xml><?xml version="1.0" encoding="utf-8"?>
<p:tagLst xmlns:p="http://schemas.openxmlformats.org/presentationml/2006/main">
  <p:tag name="KSO_WM_BEAUTIFY_FLAG" val="#wm#"/>
  <p:tag name="KSO_WM_TEMPLATE_CATEGORY" val="custom"/>
  <p:tag name="KSO_WM_TEMPLATE_INDEX" val="20187308"/>
</p:tagLst>
</file>

<file path=ppt/tags/tag73.xml><?xml version="1.0" encoding="utf-8"?>
<p:tagLst xmlns:p="http://schemas.openxmlformats.org/presentationml/2006/main">
  <p:tag name="KSO_WM_BEAUTIFY_FLAG" val="#wm#"/>
  <p:tag name="KSO_WM_TEMPLATE_CATEGORY" val="custom"/>
  <p:tag name="KSO_WM_TEMPLATE_INDEX" val="20187308"/>
</p:tagLst>
</file>

<file path=ppt/tags/tag74.xml><?xml version="1.0" encoding="utf-8"?>
<p:tagLst xmlns:p="http://schemas.openxmlformats.org/presentationml/2006/main">
  <p:tag name="KSO_WM_BEAUTIFY_FLAG" val="#wm#"/>
  <p:tag name="KSO_WM_TEMPLATE_CATEGORY" val="custom"/>
  <p:tag name="KSO_WM_TEMPLATE_INDEX" val="20187308"/>
</p:tagLst>
</file>

<file path=ppt/tags/tag75.xml><?xml version="1.0" encoding="utf-8"?>
<p:tagLst xmlns:p="http://schemas.openxmlformats.org/presentationml/2006/main">
  <p:tag name="KSO_WM_BEAUTIFY_FLAG" val="#wm#"/>
  <p:tag name="KSO_WM_TEMPLATE_CATEGORY" val="custom"/>
  <p:tag name="KSO_WM_TEMPLATE_INDEX" val="20187308"/>
</p:tagLst>
</file>

<file path=ppt/tags/tag76.xml><?xml version="1.0" encoding="utf-8"?>
<p:tagLst xmlns:p="http://schemas.openxmlformats.org/presentationml/2006/main">
  <p:tag name="KSO_WM_BEAUTIFY_FLAG" val="#wm#"/>
  <p:tag name="KSO_WM_TEMPLATE_CATEGORY" val="custom"/>
  <p:tag name="KSO_WM_TEMPLATE_INDEX" val="20187308"/>
</p:tagLst>
</file>

<file path=ppt/tags/tag77.xml><?xml version="1.0" encoding="utf-8"?>
<p:tagLst xmlns:p="http://schemas.openxmlformats.org/presentationml/2006/main">
  <p:tag name="KSO_WM_BEAUTIFY_FLAG" val="#wm#"/>
  <p:tag name="KSO_WM_TEMPLATE_CATEGORY" val="custom"/>
  <p:tag name="KSO_WM_TEMPLATE_INDEX" val="20187308"/>
</p:tagLst>
</file>

<file path=ppt/tags/tag78.xml><?xml version="1.0" encoding="utf-8"?>
<p:tagLst xmlns:p="http://schemas.openxmlformats.org/presentationml/2006/main">
  <p:tag name="KSO_WM_BEAUTIFY_FLAG" val="#wm#"/>
  <p:tag name="KSO_WM_TEMPLATE_CATEGORY" val="custom"/>
  <p:tag name="KSO_WM_TEMPLATE_INDEX" val="20187308"/>
</p:tagLst>
</file>

<file path=ppt/tags/tag79.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187308"/>
</p:tagLst>
</file>

<file path=ppt/tags/tag81.xml><?xml version="1.0" encoding="utf-8"?>
<p:tagLst xmlns:p="http://schemas.openxmlformats.org/presentationml/2006/main">
  <p:tag name="KSO_WM_BEAUTIFY_FLAG" val="#wm#"/>
  <p:tag name="KSO_WM_TEMPLATE_CATEGORY" val="custom"/>
  <p:tag name="KSO_WM_TEMPLATE_INDEX" val="20187308"/>
</p:tagLst>
</file>

<file path=ppt/tags/tag82.xml><?xml version="1.0" encoding="utf-8"?>
<p:tagLst xmlns:p="http://schemas.openxmlformats.org/presentationml/2006/main">
  <p:tag name="KSO_WM_BEAUTIFY_FLAG" val="#wm#"/>
  <p:tag name="KSO_WM_TEMPLATE_CATEGORY" val="custom"/>
  <p:tag name="KSO_WM_TEMPLATE_INDEX" val="20187308"/>
</p:tagLst>
</file>

<file path=ppt/tags/tag83.xml><?xml version="1.0" encoding="utf-8"?>
<p:tagLst xmlns:p="http://schemas.openxmlformats.org/presentationml/2006/main">
  <p:tag name="COMMONDATA" val="eyJoZGlkIjoiYTk4OWFlY2Y4ZDQ2ODA0MTJkYjMyMzdlZWRkMWFmM2QifQ=="/>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3614</Words>
  <Application>WPS 演示</Application>
  <PresentationFormat>宽屏</PresentationFormat>
  <Paragraphs>139</Paragraphs>
  <Slides>20</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Arial</vt:lpstr>
      <vt:lpstr>宋体</vt:lpstr>
      <vt:lpstr>Wingdings</vt:lpstr>
      <vt:lpstr>微软雅黑</vt:lpstr>
      <vt:lpstr>Arial Unicode MS</vt:lpstr>
      <vt:lpstr>Office 主题​​</vt:lpstr>
      <vt:lpstr>PowerPoint 演示文稿</vt:lpstr>
      <vt:lpstr>  一、特困人员认定</vt:lpstr>
      <vt:lpstr>（一）无劳动能力</vt:lpstr>
      <vt:lpstr>（二）无生活来源</vt:lpstr>
      <vt:lpstr>特困人员财产状况</vt:lpstr>
      <vt:lpstr>（三）法定义务人无履行义务能力：</vt:lpstr>
      <vt:lpstr>（四）以下几种情况不符合特困供养条件：</vt:lpstr>
      <vt:lpstr>二、申请流程、材料</vt:lpstr>
      <vt:lpstr>新申请需要材料</vt:lpstr>
      <vt:lpstr>（4）授权书：                                （5）承诺书：</vt:lpstr>
      <vt:lpstr>（6）核对结果样表：</vt:lpstr>
      <vt:lpstr>（7）入户调查表：                （8）公示表：</vt:lpstr>
      <vt:lpstr>三、生活自理能力评估</vt:lpstr>
      <vt:lpstr>·  根据本办法第二十一条规定内容，特困人员生活自理状况6项指标全部达到的，可以视为具备生活自理能力；有3项以下（含3项）指标不能达到的，可以视为部分丧失生活自理能力；有4项以上（含4项）指标不能达到的，可以视为完全丧失生活自理能力。 ·  评估时，视力、听力、言语、肢体等残疾类别的特困人员，如能熟练使用辅助器具自主完成某一项评估指标的，视为具备该项生活自理能力。一、二级智力、精神残疾的，可认定为失能；三级智力、精神残疾的，可视为半失能；四级智力、精神残疾的，可视为全自理。残疾人所属类别和级别，以残疾人证登记信息为准。 ·  特困人员生活自理能力发生变化的，本人、照料服务人、村（居）民委员会或者供养服务机构应当通过乡镇人民政府（街道办事处）及时报告县级人民政府民政部门，县级人民政府民政部门应当自接到报告之日起10个工作日内组织复核评估，并根据评估结果及时调整特困人员生活自理能力认定类别。 </vt:lpstr>
      <vt:lpstr>自理能力评估样表：</vt:lpstr>
      <vt:lpstr>终止救助供养 </vt:lpstr>
      <vt:lpstr>终止核准表</vt:lpstr>
      <vt:lpstr>特困供养协议书：</vt:lpstr>
      <vt:lpstr>特困供养系统数据维护</vt:lpstr>
      <vt:lpstr>失能、半失能集中供养：</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壁花男</cp:lastModifiedBy>
  <cp:revision>34</cp:revision>
  <dcterms:created xsi:type="dcterms:W3CDTF">2019-06-19T02:08:00Z</dcterms:created>
  <dcterms:modified xsi:type="dcterms:W3CDTF">2022-05-17T09:21:51Z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2052-11.1.0.11691</vt:lpwstr>
  </property>
  <property fmtid="{D5CDD505-2E9C-101B-9397-08002B2CF9AE}" pid="3" name="ICV">
    <vt:lpwstr>2C03084320BF4B6BBB9460F1506E0895</vt:lpwstr>
  </property>
</Properties>
</file>