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7DD"/>
    <a:srgbClr val="FF9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howGuides="1">
      <p:cViewPr varScale="1">
        <p:scale>
          <a:sx n="101" d="100"/>
          <a:sy n="101" d="100"/>
        </p:scale>
        <p:origin x="1288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61925" y="152400"/>
          <a:ext cx="8820150" cy="6551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17"/>
                <a:gridCol w="6426333"/>
              </a:tblGrid>
              <a:tr h="827713">
                <a:tc grid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2" marR="91442" marT="45719" marB="45719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2390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2" marR="91442" marT="45719" marB="45719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2" marR="91442" marT="45719" marB="4571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 userDrawn="1"/>
        </p:nvSpPr>
        <p:spPr>
          <a:xfrm>
            <a:off x="71438" y="44450"/>
            <a:ext cx="9001125" cy="67691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defRPr sz="14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defRPr sz="14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BD506B0-3562-4CFC-91D0-DDE2D7F97E1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2"/>
          <p:cNvSpPr txBox="1">
            <a:spLocks noChangeArrowheads="1"/>
          </p:cNvSpPr>
          <p:nvPr/>
        </p:nvSpPr>
        <p:spPr bwMode="auto">
          <a:xfrm>
            <a:off x="179388" y="312738"/>
            <a:ext cx="878522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濉溪县刘桥镇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S303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东、白杨路北地块详细规划批前公示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13400" y="3068638"/>
            <a:ext cx="284163" cy="76200"/>
          </a:xfrm>
          <a:prstGeom prst="rect">
            <a:avLst/>
          </a:prstGeom>
          <a:solidFill>
            <a:srgbClr val="FF9F7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noProof="1"/>
          </a:p>
        </p:txBody>
      </p:sp>
      <p:sp>
        <p:nvSpPr>
          <p:cNvPr id="3076" name="文本框 6"/>
          <p:cNvSpPr txBox="1">
            <a:spLocks noChangeArrowheads="1"/>
          </p:cNvSpPr>
          <p:nvPr/>
        </p:nvSpPr>
        <p:spPr bwMode="auto">
          <a:xfrm>
            <a:off x="5508625" y="2997200"/>
            <a:ext cx="6429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">
                <a:solidFill>
                  <a:srgbClr val="3F27D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图书与展览用地</a:t>
            </a:r>
            <a:endParaRPr lang="zh-CN" altLang="en-US" sz="400">
              <a:solidFill>
                <a:srgbClr val="3F27D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7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927" r="21532" b="2144"/>
          <a:stretch>
            <a:fillRect/>
          </a:stretch>
        </p:blipFill>
        <p:spPr bwMode="auto">
          <a:xfrm>
            <a:off x="2555875" y="1052513"/>
            <a:ext cx="6408738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179388" y="981075"/>
            <a:ext cx="2376487" cy="57378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依据《城乡规划法》等法律规定，现对《濉溪县刘桥镇</a:t>
            </a:r>
            <a:r>
              <a:rPr lang="en-US" altLang="zh-CN" sz="900" dirty="0">
                <a:latin typeface="+mn-ea"/>
                <a:ea typeface="+mn-ea"/>
              </a:rPr>
              <a:t>S303</a:t>
            </a:r>
            <a:r>
              <a:rPr lang="zh-CN" altLang="en-US" sz="900" dirty="0">
                <a:latin typeface="+mn-ea"/>
                <a:ea typeface="+mn-ea"/>
              </a:rPr>
              <a:t>东、白杨路北地块详细规划》予以公示，听取公众意见。公示期从</a:t>
            </a:r>
            <a:r>
              <a:rPr lang="en-US" altLang="zh-CN" sz="900" dirty="0">
                <a:latin typeface="+mn-ea"/>
                <a:ea typeface="+mn-ea"/>
              </a:rPr>
              <a:t>2026</a:t>
            </a:r>
            <a:r>
              <a:rPr lang="zh-CN" altLang="en-US" sz="900" dirty="0">
                <a:latin typeface="+mn-ea"/>
                <a:ea typeface="+mn-ea"/>
              </a:rPr>
              <a:t>年</a:t>
            </a:r>
            <a:r>
              <a:rPr lang="en-US" altLang="zh-CN" sz="900" dirty="0">
                <a:latin typeface="+mn-ea"/>
                <a:ea typeface="+mn-ea"/>
              </a:rPr>
              <a:t>9</a:t>
            </a:r>
            <a:r>
              <a:rPr lang="zh-CN" altLang="en-US" sz="900" dirty="0">
                <a:latin typeface="+mn-ea"/>
                <a:ea typeface="+mn-ea"/>
              </a:rPr>
              <a:t>月</a:t>
            </a:r>
            <a:r>
              <a:rPr lang="en-US" altLang="zh-CN" sz="900" dirty="0">
                <a:latin typeface="+mn-ea"/>
                <a:ea typeface="+mn-ea"/>
              </a:rPr>
              <a:t>8</a:t>
            </a:r>
            <a:r>
              <a:rPr lang="zh-CN" altLang="en-US" sz="900">
                <a:latin typeface="+mn-ea"/>
                <a:ea typeface="+mn-ea"/>
              </a:rPr>
              <a:t>日到</a:t>
            </a:r>
            <a:r>
              <a:rPr lang="en-US" altLang="zh-CN" sz="900" dirty="0">
                <a:latin typeface="+mn-ea"/>
                <a:ea typeface="+mn-ea"/>
              </a:rPr>
              <a:t>2026</a:t>
            </a:r>
            <a:r>
              <a:rPr lang="zh-CN" altLang="en-US" sz="900" dirty="0">
                <a:latin typeface="+mn-ea"/>
                <a:ea typeface="+mn-ea"/>
              </a:rPr>
              <a:t>年</a:t>
            </a:r>
            <a:r>
              <a:rPr lang="en-US" altLang="zh-CN" sz="900" dirty="0">
                <a:latin typeface="+mn-ea"/>
                <a:ea typeface="+mn-ea"/>
              </a:rPr>
              <a:t>10</a:t>
            </a:r>
            <a:r>
              <a:rPr lang="zh-CN" altLang="en-US" sz="900" dirty="0">
                <a:latin typeface="+mn-ea"/>
                <a:ea typeface="+mn-ea"/>
              </a:rPr>
              <a:t>月</a:t>
            </a:r>
            <a:r>
              <a:rPr lang="en-US" altLang="zh-CN" sz="900" dirty="0">
                <a:latin typeface="+mn-ea"/>
                <a:ea typeface="+mn-ea"/>
              </a:rPr>
              <a:t>8</a:t>
            </a:r>
            <a:r>
              <a:rPr lang="zh-CN" altLang="en-US" sz="900" dirty="0">
                <a:latin typeface="+mn-ea"/>
                <a:ea typeface="+mn-ea"/>
              </a:rPr>
              <a:t>日，期限</a:t>
            </a:r>
            <a:r>
              <a:rPr lang="en-US" altLang="zh-CN" sz="900" dirty="0">
                <a:latin typeface="+mn-ea"/>
                <a:ea typeface="+mn-ea"/>
              </a:rPr>
              <a:t>30</a:t>
            </a:r>
            <a:r>
              <a:rPr lang="zh-CN" altLang="en-US" sz="900" dirty="0">
                <a:latin typeface="+mn-ea"/>
                <a:ea typeface="+mn-ea"/>
              </a:rPr>
              <a:t>天。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一、地块位置：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地块位于濉溪县刘桥镇，南至白杨路，西至</a:t>
            </a:r>
            <a:r>
              <a:rPr lang="en-US" altLang="zh-CN" sz="900" dirty="0">
                <a:latin typeface="+mn-ea"/>
                <a:ea typeface="+mn-ea"/>
              </a:rPr>
              <a:t>S303</a:t>
            </a:r>
            <a:r>
              <a:rPr lang="zh-CN" altLang="en-US" sz="900" dirty="0">
                <a:latin typeface="+mn-ea"/>
                <a:ea typeface="+mn-ea"/>
              </a:rPr>
              <a:t>省道，东侧和北侧均为现状空地。</a:t>
            </a:r>
            <a:endParaRPr lang="zh-CN" altLang="en-US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二、主要指标：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地块</a:t>
            </a:r>
            <a:r>
              <a:rPr lang="en-US" altLang="zh-CN" sz="900" dirty="0">
                <a:latin typeface="+mn-ea"/>
                <a:ea typeface="+mn-ea"/>
              </a:rPr>
              <a:t>1</a:t>
            </a:r>
            <a:r>
              <a:rPr lang="zh-CN" altLang="en-US" sz="900" dirty="0">
                <a:latin typeface="+mn-ea"/>
                <a:ea typeface="+mn-ea"/>
              </a:rPr>
              <a:t>：规划用地性质为排水用地，用地面积为</a:t>
            </a:r>
            <a:r>
              <a:rPr lang="en-US" altLang="zh-CN" sz="900" dirty="0">
                <a:latin typeface="+mn-ea"/>
                <a:ea typeface="+mn-ea"/>
              </a:rPr>
              <a:t>13579.66</a:t>
            </a:r>
            <a:r>
              <a:rPr lang="zh-CN" altLang="en-US" sz="900" dirty="0">
                <a:latin typeface="+mn-ea"/>
                <a:ea typeface="+mn-ea"/>
              </a:rPr>
              <a:t>平方米</a:t>
            </a:r>
            <a:r>
              <a:rPr lang="en-US" altLang="zh-CN" sz="900" dirty="0">
                <a:latin typeface="+mn-ea"/>
                <a:ea typeface="+mn-ea"/>
              </a:rPr>
              <a:t>(</a:t>
            </a:r>
            <a:r>
              <a:rPr lang="zh-CN" altLang="en-US" sz="900" dirty="0">
                <a:latin typeface="+mn-ea"/>
                <a:ea typeface="+mn-ea"/>
              </a:rPr>
              <a:t>约</a:t>
            </a:r>
            <a:r>
              <a:rPr lang="en-US" altLang="zh-CN" sz="900" dirty="0">
                <a:latin typeface="+mn-ea"/>
                <a:ea typeface="+mn-ea"/>
              </a:rPr>
              <a:t>20.37</a:t>
            </a:r>
            <a:r>
              <a:rPr lang="zh-CN" altLang="en-US" sz="900" dirty="0">
                <a:latin typeface="+mn-ea"/>
                <a:ea typeface="+mn-ea"/>
              </a:rPr>
              <a:t>亩</a:t>
            </a:r>
            <a:r>
              <a:rPr lang="en-US" altLang="zh-CN" sz="900" dirty="0">
                <a:latin typeface="+mn-ea"/>
                <a:ea typeface="+mn-ea"/>
              </a:rPr>
              <a:t>)</a:t>
            </a:r>
            <a:r>
              <a:rPr lang="zh-CN" altLang="en-US" sz="900" dirty="0">
                <a:latin typeface="+mn-ea"/>
                <a:ea typeface="+mn-ea"/>
              </a:rPr>
              <a:t>，容积率≤</a:t>
            </a:r>
            <a:r>
              <a:rPr lang="en-US" altLang="zh-CN" sz="900" dirty="0">
                <a:latin typeface="+mn-ea"/>
                <a:ea typeface="+mn-ea"/>
              </a:rPr>
              <a:t>1.0</a:t>
            </a:r>
            <a:r>
              <a:rPr lang="zh-CN" altLang="en-US" sz="900" dirty="0">
                <a:latin typeface="+mn-ea"/>
                <a:ea typeface="+mn-ea"/>
              </a:rPr>
              <a:t>，建筑高度≤</a:t>
            </a:r>
            <a:r>
              <a:rPr lang="en-US" altLang="zh-CN" sz="900" dirty="0">
                <a:latin typeface="+mn-ea"/>
                <a:ea typeface="+mn-ea"/>
              </a:rPr>
              <a:t>24</a:t>
            </a:r>
            <a:r>
              <a:rPr lang="zh-CN" altLang="en-US" sz="900" dirty="0">
                <a:latin typeface="+mn-ea"/>
                <a:ea typeface="+mn-ea"/>
              </a:rPr>
              <a:t>米；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地块</a:t>
            </a:r>
            <a:r>
              <a:rPr lang="en-US" altLang="zh-CN" sz="900" dirty="0">
                <a:latin typeface="+mn-ea"/>
                <a:ea typeface="+mn-ea"/>
              </a:rPr>
              <a:t>2</a:t>
            </a:r>
            <a:r>
              <a:rPr lang="zh-CN" altLang="en-US" sz="900" dirty="0">
                <a:latin typeface="+mn-ea"/>
                <a:ea typeface="+mn-ea"/>
              </a:rPr>
              <a:t>：规划用地性质为防护绿地，用地面积为</a:t>
            </a:r>
            <a:r>
              <a:rPr lang="en-US" altLang="zh-CN" sz="900" dirty="0">
                <a:latin typeface="+mn-ea"/>
                <a:ea typeface="+mn-ea"/>
              </a:rPr>
              <a:t>1537.72</a:t>
            </a:r>
            <a:r>
              <a:rPr lang="zh-CN" altLang="en-US" sz="900" dirty="0">
                <a:latin typeface="+mn-ea"/>
                <a:ea typeface="+mn-ea"/>
              </a:rPr>
              <a:t>平方米（约</a:t>
            </a:r>
            <a:r>
              <a:rPr lang="en-US" altLang="zh-CN" sz="900" dirty="0">
                <a:latin typeface="+mn-ea"/>
                <a:ea typeface="+mn-ea"/>
              </a:rPr>
              <a:t>2.31</a:t>
            </a:r>
            <a:r>
              <a:rPr lang="zh-CN" altLang="en-US" sz="900" dirty="0">
                <a:latin typeface="+mn-ea"/>
                <a:ea typeface="+mn-ea"/>
              </a:rPr>
              <a:t>亩</a:t>
            </a:r>
            <a:r>
              <a:rPr lang="en-US" altLang="zh-CN" sz="900" dirty="0">
                <a:latin typeface="+mn-ea"/>
                <a:ea typeface="+mn-ea"/>
              </a:rPr>
              <a:t>)</a:t>
            </a:r>
            <a:r>
              <a:rPr lang="zh-CN" altLang="en-US" sz="900" dirty="0">
                <a:latin typeface="+mn-ea"/>
                <a:ea typeface="+mn-ea"/>
              </a:rPr>
              <a:t>；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地块</a:t>
            </a:r>
            <a:r>
              <a:rPr lang="en-US" altLang="zh-CN" sz="900" dirty="0">
                <a:latin typeface="+mn-ea"/>
                <a:ea typeface="+mn-ea"/>
              </a:rPr>
              <a:t>3</a:t>
            </a:r>
            <a:r>
              <a:rPr lang="zh-CN" altLang="en-US" sz="900" dirty="0">
                <a:latin typeface="+mn-ea"/>
                <a:ea typeface="+mn-ea"/>
              </a:rPr>
              <a:t>：规划用地性质为城镇村道路用地，用地面积为</a:t>
            </a:r>
            <a:r>
              <a:rPr lang="en-US" altLang="zh-CN" sz="900" dirty="0">
                <a:latin typeface="+mn-ea"/>
                <a:ea typeface="+mn-ea"/>
              </a:rPr>
              <a:t>18242.88</a:t>
            </a:r>
            <a:r>
              <a:rPr lang="zh-CN" altLang="en-US" sz="900" dirty="0">
                <a:latin typeface="+mn-ea"/>
                <a:ea typeface="+mn-ea"/>
              </a:rPr>
              <a:t>平方米（约</a:t>
            </a:r>
            <a:r>
              <a:rPr lang="en-US" altLang="zh-CN" sz="900" dirty="0">
                <a:latin typeface="+mn-ea"/>
                <a:ea typeface="+mn-ea"/>
              </a:rPr>
              <a:t>27.36</a:t>
            </a:r>
            <a:r>
              <a:rPr lang="zh-CN" altLang="en-US" sz="900" dirty="0">
                <a:latin typeface="+mn-ea"/>
                <a:ea typeface="+mn-ea"/>
              </a:rPr>
              <a:t>亩</a:t>
            </a:r>
            <a:r>
              <a:rPr lang="en-US" altLang="zh-CN" sz="900" dirty="0">
                <a:latin typeface="+mn-ea"/>
                <a:ea typeface="+mn-ea"/>
              </a:rPr>
              <a:t>)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三、联系方式：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电话：</a:t>
            </a:r>
            <a:r>
              <a:rPr lang="en-US" altLang="zh-CN" sz="900" dirty="0">
                <a:solidFill>
                  <a:srgbClr val="FF0000"/>
                </a:solidFill>
                <a:latin typeface="+mn-ea"/>
                <a:ea typeface="+mn-ea"/>
              </a:rPr>
              <a:t>0561-7081611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电子邮箱：</a:t>
            </a:r>
            <a:r>
              <a:rPr lang="en-US" altLang="zh-CN" sz="900" dirty="0">
                <a:solidFill>
                  <a:srgbClr val="FF0000"/>
                </a:solidFill>
                <a:latin typeface="+mn-ea"/>
                <a:ea typeface="+mn-ea"/>
              </a:rPr>
              <a:t>1142651567@qq.com</a:t>
            </a:r>
            <a:endParaRPr lang="en-US" altLang="zh-CN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四、根据相关规定，凡是与本规划有重大利害关系的公民、法人及其他组织，依法享有陈述、申辩和要求听证的权力。如对本规划内容有异议的，请于公示期间持本人有效身份证明及证明利害关系的相关资料（如本人房屋所有权）等，向我</a:t>
            </a:r>
            <a:r>
              <a:rPr lang="zh-CN" altLang="en-US" sz="900" dirty="0">
                <a:solidFill>
                  <a:srgbClr val="FF0000"/>
                </a:solidFill>
                <a:latin typeface="+mn-ea"/>
                <a:ea typeface="+mn-ea"/>
              </a:rPr>
              <a:t>镇</a:t>
            </a:r>
            <a:r>
              <a:rPr lang="zh-CN" altLang="en-US" sz="900" dirty="0">
                <a:latin typeface="+mn-ea"/>
                <a:ea typeface="+mn-ea"/>
              </a:rPr>
              <a:t>进行陈述，中辩或提出听证会书面申请。逾期未进行陈述、申辩或者提出听证会书面申请的视为放弃上述权力。</a:t>
            </a:r>
            <a:endParaRPr lang="zh-CN" altLang="en-US" sz="900" dirty="0">
              <a:latin typeface="+mn-ea"/>
              <a:ea typeface="+mn-ea"/>
            </a:endParaRPr>
          </a:p>
          <a:p>
            <a:pPr indent="215900" algn="just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五、本公示内容为征求意见稿草案，我</a:t>
            </a:r>
            <a:r>
              <a:rPr lang="zh-CN" altLang="en-US" sz="900" dirty="0">
                <a:solidFill>
                  <a:srgbClr val="FF0000"/>
                </a:solidFill>
                <a:latin typeface="+mn-ea"/>
                <a:ea typeface="+mn-ea"/>
              </a:rPr>
              <a:t>镇</a:t>
            </a:r>
            <a:r>
              <a:rPr lang="zh-CN" altLang="en-US" sz="900" dirty="0">
                <a:latin typeface="+mn-ea"/>
                <a:ea typeface="+mn-ea"/>
              </a:rPr>
              <a:t>将综合分析公众意见和建议后，进一步完善规划方案，履行相关审批程序。</a:t>
            </a:r>
            <a:endParaRPr lang="zh-CN" altLang="en-US" sz="900" dirty="0">
              <a:latin typeface="+mn-ea"/>
              <a:ea typeface="+mn-ea"/>
            </a:endParaRPr>
          </a:p>
          <a:p>
            <a:pPr indent="215900" algn="r" eaLnBrk="1" hangingPunct="1">
              <a:lnSpc>
                <a:spcPct val="120000"/>
              </a:lnSpc>
              <a:defRPr/>
            </a:pPr>
            <a:endParaRPr lang="en-US" altLang="zh-CN" sz="900" dirty="0">
              <a:latin typeface="+mn-ea"/>
              <a:ea typeface="+mn-ea"/>
            </a:endParaRPr>
          </a:p>
          <a:p>
            <a:pPr indent="215900" algn="r" eaLnBrk="1" hangingPunct="1">
              <a:lnSpc>
                <a:spcPct val="120000"/>
              </a:lnSpc>
              <a:defRPr/>
            </a:pPr>
            <a:r>
              <a:rPr lang="zh-CN" altLang="en-US" sz="900" dirty="0">
                <a:latin typeface="+mn-ea"/>
                <a:ea typeface="+mn-ea"/>
              </a:rPr>
              <a:t>刘桥镇人民政府</a:t>
            </a:r>
            <a:endParaRPr lang="zh-CN" altLang="en-US" sz="900" dirty="0">
              <a:latin typeface="+mn-ea"/>
              <a:ea typeface="+mn-ea"/>
            </a:endParaRPr>
          </a:p>
          <a:p>
            <a:pPr indent="215900" algn="r" eaLnBrk="1" hangingPunct="1">
              <a:lnSpc>
                <a:spcPct val="120000"/>
              </a:lnSpc>
              <a:defRPr/>
            </a:pPr>
            <a:r>
              <a:rPr lang="en-US" altLang="zh-CN" sz="900" dirty="0">
                <a:latin typeface="+mn-ea"/>
                <a:ea typeface="+mn-ea"/>
              </a:rPr>
              <a:t>2026</a:t>
            </a:r>
            <a:r>
              <a:rPr lang="zh-CN" altLang="en-US" sz="900" dirty="0">
                <a:latin typeface="+mn-ea"/>
                <a:ea typeface="+mn-ea"/>
              </a:rPr>
              <a:t>年</a:t>
            </a:r>
            <a:r>
              <a:rPr lang="en-US" altLang="zh-CN" sz="900" dirty="0">
                <a:latin typeface="+mn-ea"/>
                <a:ea typeface="+mn-ea"/>
              </a:rPr>
              <a:t>9</a:t>
            </a:r>
            <a:r>
              <a:rPr lang="zh-CN" altLang="en-US" sz="900" dirty="0">
                <a:latin typeface="+mn-ea"/>
                <a:ea typeface="+mn-ea"/>
              </a:rPr>
              <a:t>月</a:t>
            </a:r>
            <a:r>
              <a:rPr lang="en-US" altLang="zh-CN" sz="900" dirty="0">
                <a:latin typeface="+mn-ea"/>
                <a:ea typeface="+mn-ea"/>
              </a:rPr>
              <a:t>7</a:t>
            </a:r>
            <a:r>
              <a:rPr lang="zh-CN" altLang="en-US" sz="900" dirty="0">
                <a:latin typeface="+mn-ea"/>
                <a:ea typeface="+mn-ea"/>
              </a:rPr>
              <a:t>日</a:t>
            </a:r>
            <a:endParaRPr lang="zh-CN" altLang="en-US" sz="9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WPS 演示</Application>
  <PresentationFormat>全屏显示(4:3)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默认设计模板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周運豐</cp:lastModifiedBy>
  <cp:revision>21</cp:revision>
  <dcterms:created xsi:type="dcterms:W3CDTF">2025-02-13T07:58:00Z</dcterms:created>
  <dcterms:modified xsi:type="dcterms:W3CDTF">2026-09-07T09:35:29Z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0C2A3C9ED83F40878876A0DF01DC4E61_13</vt:lpwstr>
  </property>
</Properties>
</file>